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71" r:id="rId5"/>
    <p:sldId id="258" r:id="rId6"/>
    <p:sldId id="259" r:id="rId7"/>
    <p:sldId id="260" r:id="rId8"/>
    <p:sldId id="261" r:id="rId9"/>
    <p:sldId id="278" r:id="rId10"/>
    <p:sldId id="272" r:id="rId11"/>
    <p:sldId id="262" r:id="rId12"/>
    <p:sldId id="263" r:id="rId13"/>
    <p:sldId id="264" r:id="rId14"/>
    <p:sldId id="276" r:id="rId15"/>
    <p:sldId id="273" r:id="rId16"/>
    <p:sldId id="265" r:id="rId17"/>
    <p:sldId id="275" r:id="rId18"/>
    <p:sldId id="266" r:id="rId19"/>
    <p:sldId id="267" r:id="rId20"/>
    <p:sldId id="277" r:id="rId21"/>
    <p:sldId id="279" r:id="rId22"/>
    <p:sldId id="274" r:id="rId23"/>
    <p:sldId id="268" r:id="rId24"/>
    <p:sldId id="269" r:id="rId25"/>
    <p:sldId id="270" r:id="rId26"/>
    <p:sldId id="28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ECF2-6096-79A3-7BD6-8D21F485949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E326CF-7DB6-0CD5-1E7D-2361D0A55D6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9D925D-4490-8DCE-F21C-CC938994EFE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D698A17-714A-A6AA-A465-3404E137A12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7AD7C3B-864D-0F4F-EEA0-84579A449CC5}"/>
              </a:ext>
            </a:extLst>
          </p:cNvPr>
          <p:cNvSpPr>
            <a:spLocks noGrp="1"/>
          </p:cNvSpPr>
          <p:nvPr>
            <p:ph type="sldNum" sz="quarter" idx="12"/>
          </p:nvPr>
        </p:nvSpPr>
        <p:spPr/>
        <p:txBody>
          <a:bodyPr/>
          <a:lstStyle>
            <a:lvl1pPr>
              <a:defRPr/>
            </a:lvl1pPr>
          </a:lstStyle>
          <a:p>
            <a:fld id="{207D8158-461D-44F4-9144-7E5DD1404F99}" type="slidenum">
              <a:rPr lang="en-US" altLang="en-US"/>
              <a:pPr/>
              <a:t>‹#›</a:t>
            </a:fld>
            <a:endParaRPr lang="en-US" altLang="en-US"/>
          </a:p>
        </p:txBody>
      </p:sp>
    </p:spTree>
    <p:extLst>
      <p:ext uri="{BB962C8B-B14F-4D97-AF65-F5344CB8AC3E}">
        <p14:creationId xmlns:p14="http://schemas.microsoft.com/office/powerpoint/2010/main" val="156283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399-F976-136E-E72D-860DEEDEFA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A9FA6D-92F3-46BE-A720-57BBFB9FB1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1D6390-3AAE-D736-786D-7943B2C1502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268C4BF-4055-20E1-19FB-B0D0284B5DE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AB499A-6599-FB2C-8729-9D25A7D10AB2}"/>
              </a:ext>
            </a:extLst>
          </p:cNvPr>
          <p:cNvSpPr>
            <a:spLocks noGrp="1"/>
          </p:cNvSpPr>
          <p:nvPr>
            <p:ph type="sldNum" sz="quarter" idx="12"/>
          </p:nvPr>
        </p:nvSpPr>
        <p:spPr/>
        <p:txBody>
          <a:bodyPr/>
          <a:lstStyle>
            <a:lvl1pPr>
              <a:defRPr/>
            </a:lvl1pPr>
          </a:lstStyle>
          <a:p>
            <a:fld id="{333EF3E4-C6BD-4E37-B5BE-A5BC83C1D410}" type="slidenum">
              <a:rPr lang="en-US" altLang="en-US"/>
              <a:pPr/>
              <a:t>‹#›</a:t>
            </a:fld>
            <a:endParaRPr lang="en-US" altLang="en-US"/>
          </a:p>
        </p:txBody>
      </p:sp>
    </p:spTree>
    <p:extLst>
      <p:ext uri="{BB962C8B-B14F-4D97-AF65-F5344CB8AC3E}">
        <p14:creationId xmlns:p14="http://schemas.microsoft.com/office/powerpoint/2010/main" val="13596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435D4-3BC6-872C-0C82-24AA4E1AFFA3}"/>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38A30E-AC44-9F1B-7551-B844329740CC}"/>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218FA6-2924-46D1-5B3E-2064DC8129F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0089C3C-3FF2-FE32-67BC-F2421D5C99F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93279DA-7F0E-F628-474D-6E42F8B74953}"/>
              </a:ext>
            </a:extLst>
          </p:cNvPr>
          <p:cNvSpPr>
            <a:spLocks noGrp="1"/>
          </p:cNvSpPr>
          <p:nvPr>
            <p:ph type="sldNum" sz="quarter" idx="12"/>
          </p:nvPr>
        </p:nvSpPr>
        <p:spPr/>
        <p:txBody>
          <a:bodyPr/>
          <a:lstStyle>
            <a:lvl1pPr>
              <a:defRPr/>
            </a:lvl1pPr>
          </a:lstStyle>
          <a:p>
            <a:fld id="{EDFD0FE3-E253-4111-BE65-892F22DB86E0}" type="slidenum">
              <a:rPr lang="en-US" altLang="en-US"/>
              <a:pPr/>
              <a:t>‹#›</a:t>
            </a:fld>
            <a:endParaRPr lang="en-US" altLang="en-US"/>
          </a:p>
        </p:txBody>
      </p:sp>
    </p:spTree>
    <p:extLst>
      <p:ext uri="{BB962C8B-B14F-4D97-AF65-F5344CB8AC3E}">
        <p14:creationId xmlns:p14="http://schemas.microsoft.com/office/powerpoint/2010/main" val="353713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111-C31C-AD6F-9EC5-6B9E2A2058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9A74FC-9BAF-8F6E-8FEB-35B3BBC35F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3B7757-BD2C-1AA5-F5BC-E1D589DC087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9DEE75E-1E69-5FAC-8AB0-39A69C6DB1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8B45EA-51E9-9F47-F959-101CAC6B0D1D}"/>
              </a:ext>
            </a:extLst>
          </p:cNvPr>
          <p:cNvSpPr>
            <a:spLocks noGrp="1"/>
          </p:cNvSpPr>
          <p:nvPr>
            <p:ph type="sldNum" sz="quarter" idx="12"/>
          </p:nvPr>
        </p:nvSpPr>
        <p:spPr/>
        <p:txBody>
          <a:bodyPr/>
          <a:lstStyle>
            <a:lvl1pPr>
              <a:defRPr/>
            </a:lvl1pPr>
          </a:lstStyle>
          <a:p>
            <a:fld id="{C9C7161E-C732-47FA-8779-EFABAFA917A4}" type="slidenum">
              <a:rPr lang="en-US" altLang="en-US"/>
              <a:pPr/>
              <a:t>‹#›</a:t>
            </a:fld>
            <a:endParaRPr lang="en-US" altLang="en-US"/>
          </a:p>
        </p:txBody>
      </p:sp>
    </p:spTree>
    <p:extLst>
      <p:ext uri="{BB962C8B-B14F-4D97-AF65-F5344CB8AC3E}">
        <p14:creationId xmlns:p14="http://schemas.microsoft.com/office/powerpoint/2010/main" val="12373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31D-3385-C3F8-2765-A349583397F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00A41F-774C-3537-88B8-19DDAA9B25E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730A422-1C3B-DCB7-B4F2-3F53D8EFD82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427AE6F-A7A5-A441-CC2C-CDB98CC8244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B31308-B11C-1788-3331-DD821CAB11C8}"/>
              </a:ext>
            </a:extLst>
          </p:cNvPr>
          <p:cNvSpPr>
            <a:spLocks noGrp="1"/>
          </p:cNvSpPr>
          <p:nvPr>
            <p:ph type="sldNum" sz="quarter" idx="12"/>
          </p:nvPr>
        </p:nvSpPr>
        <p:spPr/>
        <p:txBody>
          <a:bodyPr/>
          <a:lstStyle>
            <a:lvl1pPr>
              <a:defRPr/>
            </a:lvl1pPr>
          </a:lstStyle>
          <a:p>
            <a:fld id="{1C26AC6F-F520-403A-A350-37E6A5247D91}" type="slidenum">
              <a:rPr lang="en-US" altLang="en-US"/>
              <a:pPr/>
              <a:t>‹#›</a:t>
            </a:fld>
            <a:endParaRPr lang="en-US" altLang="en-US"/>
          </a:p>
        </p:txBody>
      </p:sp>
    </p:spTree>
    <p:extLst>
      <p:ext uri="{BB962C8B-B14F-4D97-AF65-F5344CB8AC3E}">
        <p14:creationId xmlns:p14="http://schemas.microsoft.com/office/powerpoint/2010/main" val="268259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4B8E-A9DE-AFD3-F3C5-A7A8050CDD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675694-0CCC-A47E-77BF-26E4FDD6A73E}"/>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555DF0-CB7A-B086-A78A-8705B7B159CA}"/>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11FCB7-7B59-5AF3-2929-AD5753E0058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0A94ACF-60B7-BB13-7509-ABC4F70511D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08466D4-4DDC-6FBF-3DF4-363BB0329E1B}"/>
              </a:ext>
            </a:extLst>
          </p:cNvPr>
          <p:cNvSpPr>
            <a:spLocks noGrp="1"/>
          </p:cNvSpPr>
          <p:nvPr>
            <p:ph type="sldNum" sz="quarter" idx="12"/>
          </p:nvPr>
        </p:nvSpPr>
        <p:spPr/>
        <p:txBody>
          <a:bodyPr/>
          <a:lstStyle>
            <a:lvl1pPr>
              <a:defRPr/>
            </a:lvl1pPr>
          </a:lstStyle>
          <a:p>
            <a:fld id="{829B9464-E4A7-4422-B046-18FBDE8C2345}" type="slidenum">
              <a:rPr lang="en-US" altLang="en-US"/>
              <a:pPr/>
              <a:t>‹#›</a:t>
            </a:fld>
            <a:endParaRPr lang="en-US" altLang="en-US"/>
          </a:p>
        </p:txBody>
      </p:sp>
    </p:spTree>
    <p:extLst>
      <p:ext uri="{BB962C8B-B14F-4D97-AF65-F5344CB8AC3E}">
        <p14:creationId xmlns:p14="http://schemas.microsoft.com/office/powerpoint/2010/main" val="346587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CF4E-D512-A5C4-A525-239F004E749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D225AB-B0E1-4EF5-3108-8620092EB70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F9D76B-1CE3-74E7-AE28-6552C4FC839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101186-4ADC-26F4-F6AB-5DB35CD15CF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2A174-9C74-4DE8-E494-07FD00983E3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3DE8DC-302B-9B6A-AAC4-BACAE7107AE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DD6F77B-E242-EE81-5268-B19645C066C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BA7417D-ADF8-8A56-44F7-5B29B9335A74}"/>
              </a:ext>
            </a:extLst>
          </p:cNvPr>
          <p:cNvSpPr>
            <a:spLocks noGrp="1"/>
          </p:cNvSpPr>
          <p:nvPr>
            <p:ph type="sldNum" sz="quarter" idx="12"/>
          </p:nvPr>
        </p:nvSpPr>
        <p:spPr/>
        <p:txBody>
          <a:bodyPr/>
          <a:lstStyle>
            <a:lvl1pPr>
              <a:defRPr/>
            </a:lvl1pPr>
          </a:lstStyle>
          <a:p>
            <a:fld id="{5584F9D8-8935-495C-A21A-B5E1AEA1B5A4}" type="slidenum">
              <a:rPr lang="en-US" altLang="en-US"/>
              <a:pPr/>
              <a:t>‹#›</a:t>
            </a:fld>
            <a:endParaRPr lang="en-US" altLang="en-US"/>
          </a:p>
        </p:txBody>
      </p:sp>
    </p:spTree>
    <p:extLst>
      <p:ext uri="{BB962C8B-B14F-4D97-AF65-F5344CB8AC3E}">
        <p14:creationId xmlns:p14="http://schemas.microsoft.com/office/powerpoint/2010/main" val="187548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7636-343B-24D1-9B4E-4641B52B76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D2A9CB-5DDC-B3B8-B6A8-6738286DD0D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B0091C1-052A-FFD6-B60A-104ECFED801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D5C0038-D018-701D-98B7-2B900119F501}"/>
              </a:ext>
            </a:extLst>
          </p:cNvPr>
          <p:cNvSpPr>
            <a:spLocks noGrp="1"/>
          </p:cNvSpPr>
          <p:nvPr>
            <p:ph type="sldNum" sz="quarter" idx="12"/>
          </p:nvPr>
        </p:nvSpPr>
        <p:spPr/>
        <p:txBody>
          <a:bodyPr/>
          <a:lstStyle>
            <a:lvl1pPr>
              <a:defRPr/>
            </a:lvl1pPr>
          </a:lstStyle>
          <a:p>
            <a:fld id="{49498782-85E3-4957-85CF-259A1F9A8727}" type="slidenum">
              <a:rPr lang="en-US" altLang="en-US"/>
              <a:pPr/>
              <a:t>‹#›</a:t>
            </a:fld>
            <a:endParaRPr lang="en-US" altLang="en-US"/>
          </a:p>
        </p:txBody>
      </p:sp>
    </p:spTree>
    <p:extLst>
      <p:ext uri="{BB962C8B-B14F-4D97-AF65-F5344CB8AC3E}">
        <p14:creationId xmlns:p14="http://schemas.microsoft.com/office/powerpoint/2010/main" val="227811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85C62-7860-A2A1-5A97-C254947E32D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5DFB01C-5A4C-0F99-2152-4DB03C1C156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22A3CFC-70F6-48F7-4D44-59DDB25C10C2}"/>
              </a:ext>
            </a:extLst>
          </p:cNvPr>
          <p:cNvSpPr>
            <a:spLocks noGrp="1"/>
          </p:cNvSpPr>
          <p:nvPr>
            <p:ph type="sldNum" sz="quarter" idx="12"/>
          </p:nvPr>
        </p:nvSpPr>
        <p:spPr/>
        <p:txBody>
          <a:bodyPr/>
          <a:lstStyle>
            <a:lvl1pPr>
              <a:defRPr/>
            </a:lvl1pPr>
          </a:lstStyle>
          <a:p>
            <a:fld id="{31FA3A1B-3FEF-4E6C-98D0-C0B048CC2FD1}" type="slidenum">
              <a:rPr lang="en-US" altLang="en-US"/>
              <a:pPr/>
              <a:t>‹#›</a:t>
            </a:fld>
            <a:endParaRPr lang="en-US" altLang="en-US"/>
          </a:p>
        </p:txBody>
      </p:sp>
    </p:spTree>
    <p:extLst>
      <p:ext uri="{BB962C8B-B14F-4D97-AF65-F5344CB8AC3E}">
        <p14:creationId xmlns:p14="http://schemas.microsoft.com/office/powerpoint/2010/main" val="94860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DAFF4-9ADE-A1F2-AE83-DCCF7E1705C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73B68B-F55F-0CDE-50F1-C30F0C4A67D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7E17B1-A551-953B-5D01-74E793B851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7994C-C683-74BA-B112-5C7444BE4A8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1662033-B327-3A6D-DCDB-9FB9E0423E7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A4E061D-50CE-AB12-E5E1-3424C0E8E69A}"/>
              </a:ext>
            </a:extLst>
          </p:cNvPr>
          <p:cNvSpPr>
            <a:spLocks noGrp="1"/>
          </p:cNvSpPr>
          <p:nvPr>
            <p:ph type="sldNum" sz="quarter" idx="12"/>
          </p:nvPr>
        </p:nvSpPr>
        <p:spPr/>
        <p:txBody>
          <a:bodyPr/>
          <a:lstStyle>
            <a:lvl1pPr>
              <a:defRPr/>
            </a:lvl1pPr>
          </a:lstStyle>
          <a:p>
            <a:fld id="{D8D4F47C-6595-4BF6-AB1D-533CF758B62C}" type="slidenum">
              <a:rPr lang="en-US" altLang="en-US"/>
              <a:pPr/>
              <a:t>‹#›</a:t>
            </a:fld>
            <a:endParaRPr lang="en-US" altLang="en-US"/>
          </a:p>
        </p:txBody>
      </p:sp>
    </p:spTree>
    <p:extLst>
      <p:ext uri="{BB962C8B-B14F-4D97-AF65-F5344CB8AC3E}">
        <p14:creationId xmlns:p14="http://schemas.microsoft.com/office/powerpoint/2010/main" val="228187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B6D6-D308-5771-45DD-37C094BFB92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A97332-730C-24E5-8CEE-293C4B6C164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F5ABAA-6F96-105C-DCD4-3C812DF6144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E6F5C-D6AE-9B12-13B6-4F38AC52E6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FDF8D7C-915F-05D0-5503-1F6A6781F7E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F23C60-E905-471D-7117-B9B81DED1AE8}"/>
              </a:ext>
            </a:extLst>
          </p:cNvPr>
          <p:cNvSpPr>
            <a:spLocks noGrp="1"/>
          </p:cNvSpPr>
          <p:nvPr>
            <p:ph type="sldNum" sz="quarter" idx="12"/>
          </p:nvPr>
        </p:nvSpPr>
        <p:spPr/>
        <p:txBody>
          <a:bodyPr/>
          <a:lstStyle>
            <a:lvl1pPr>
              <a:defRPr/>
            </a:lvl1pPr>
          </a:lstStyle>
          <a:p>
            <a:fld id="{478F8551-A827-4DEE-9570-CA1641F5DBB7}" type="slidenum">
              <a:rPr lang="en-US" altLang="en-US"/>
              <a:pPr/>
              <a:t>‹#›</a:t>
            </a:fld>
            <a:endParaRPr lang="en-US" altLang="en-US"/>
          </a:p>
        </p:txBody>
      </p:sp>
    </p:spTree>
    <p:extLst>
      <p:ext uri="{BB962C8B-B14F-4D97-AF65-F5344CB8AC3E}">
        <p14:creationId xmlns:p14="http://schemas.microsoft.com/office/powerpoint/2010/main" val="385927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D48784-1D04-B402-6F4F-AD1050C2757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A121BAC-7185-A0F1-A071-B1FE7AB75D0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AE31E94-1B62-AB5F-FD76-8A499A0964C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50AA4E54-2467-11F9-4AE7-2FE4F1F4BA5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C4B2E3F9-0DE6-2A31-A94A-ED7C21503B2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9E6440-A12A-4867-803A-0A908EC498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hyperlink" Target="http://images.google.com/imgres?imgurl=http://www.ssa.gov/history/pics/coughlinmic.jpg&amp;imgrefurl=http://www.ssa.gov/history/fcspeech.html&amp;h=350&amp;w=438&amp;sz=46&amp;hl=en&amp;start=1&amp;tbnid=V9jiij6V03NZtM:&amp;tbnh=101&amp;tbnw=127&amp;prev=/images%3Fq%3DFather%2BCoughlin%26gbv%3D2%26svnum%3D10%26hl%3Den%26safe%3Dactiv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worldofteaching.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americanhistory.abc-clio.com/reel2real/scholarsnotes.aspx?relateddisplay=true&amp;entryid=7899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A95742F-B2E6-F2B9-5D16-76464DCCF84B}"/>
              </a:ext>
            </a:extLst>
          </p:cNvPr>
          <p:cNvSpPr>
            <a:spLocks noGrp="1" noChangeArrowheads="1"/>
          </p:cNvSpPr>
          <p:nvPr>
            <p:ph type="ctrTitle"/>
          </p:nvPr>
        </p:nvSpPr>
        <p:spPr>
          <a:xfrm>
            <a:off x="685800" y="2130425"/>
            <a:ext cx="7772400" cy="1470025"/>
          </a:xfrm>
        </p:spPr>
        <p:txBody>
          <a:bodyPr anchor="ctr"/>
          <a:lstStyle/>
          <a:p>
            <a:r>
              <a:rPr lang="en-US" altLang="en-US" sz="4400"/>
              <a:t>Great Depression</a:t>
            </a:r>
          </a:p>
        </p:txBody>
      </p:sp>
      <p:sp>
        <p:nvSpPr>
          <p:cNvPr id="2051" name="Rectangle 3">
            <a:extLst>
              <a:ext uri="{FF2B5EF4-FFF2-40B4-BE49-F238E27FC236}">
                <a16:creationId xmlns:a16="http://schemas.microsoft.com/office/drawing/2014/main" id="{61B7B637-2D03-A885-6AE1-FEF8A288B719}"/>
              </a:ext>
            </a:extLst>
          </p:cNvPr>
          <p:cNvSpPr>
            <a:spLocks noGrp="1" noChangeArrowheads="1"/>
          </p:cNvSpPr>
          <p:nvPr>
            <p:ph type="subTitle" idx="1"/>
          </p:nvPr>
        </p:nvSpPr>
        <p:spPr>
          <a:xfrm>
            <a:off x="1371600" y="3886200"/>
            <a:ext cx="6400800" cy="1752600"/>
          </a:xfrm>
        </p:spPr>
        <p:txBody>
          <a:bodyPr/>
          <a:lstStyle/>
          <a:p>
            <a:r>
              <a:rPr lang="en-US" altLang="en-US" sz="3200"/>
              <a:t>Brother can you spare a dime?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3268BB9-89F2-319E-CEC7-DB789EE68525}"/>
              </a:ext>
            </a:extLst>
          </p:cNvPr>
          <p:cNvSpPr>
            <a:spLocks noGrp="1" noChangeArrowheads="1"/>
          </p:cNvSpPr>
          <p:nvPr>
            <p:ph type="title"/>
          </p:nvPr>
        </p:nvSpPr>
        <p:spPr/>
        <p:txBody>
          <a:bodyPr/>
          <a:lstStyle/>
          <a:p>
            <a:endParaRPr lang="en-US" altLang="en-US"/>
          </a:p>
        </p:txBody>
      </p:sp>
      <p:sp>
        <p:nvSpPr>
          <p:cNvPr id="18435" name="Rectangle 3">
            <a:extLst>
              <a:ext uri="{FF2B5EF4-FFF2-40B4-BE49-F238E27FC236}">
                <a16:creationId xmlns:a16="http://schemas.microsoft.com/office/drawing/2014/main" id="{A60AE037-984D-6906-53E5-F746F01B1F53}"/>
              </a:ext>
            </a:extLst>
          </p:cNvPr>
          <p:cNvSpPr>
            <a:spLocks noGrp="1" noChangeArrowheads="1"/>
          </p:cNvSpPr>
          <p:nvPr>
            <p:ph type="body" idx="1"/>
          </p:nvPr>
        </p:nvSpPr>
        <p:spPr/>
        <p:txBody>
          <a:bodyPr/>
          <a:lstStyle/>
          <a:p>
            <a:endParaRPr lang="en-US" altLang="en-US"/>
          </a:p>
        </p:txBody>
      </p:sp>
      <p:pic>
        <p:nvPicPr>
          <p:cNvPr id="18437" name="Picture 5">
            <a:extLst>
              <a:ext uri="{FF2B5EF4-FFF2-40B4-BE49-F238E27FC236}">
                <a16:creationId xmlns:a16="http://schemas.microsoft.com/office/drawing/2014/main" id="{B0835082-FDC4-EEAC-D8C5-AC19989EC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A5792BB-B388-09FF-C70D-B7E2D7349372}"/>
              </a:ext>
            </a:extLst>
          </p:cNvPr>
          <p:cNvSpPr>
            <a:spLocks noGrp="1" noChangeArrowheads="1"/>
          </p:cNvSpPr>
          <p:nvPr>
            <p:ph type="title"/>
          </p:nvPr>
        </p:nvSpPr>
        <p:spPr>
          <a:xfrm>
            <a:off x="152400" y="152400"/>
            <a:ext cx="8534400" cy="609600"/>
          </a:xfrm>
        </p:spPr>
        <p:txBody>
          <a:bodyPr/>
          <a:lstStyle/>
          <a:p>
            <a:pPr algn="l"/>
            <a:r>
              <a:rPr lang="en-US" altLang="en-US" sz="2400" b="1"/>
              <a:t>OBJ #2- Affects of the Great Depression</a:t>
            </a:r>
          </a:p>
        </p:txBody>
      </p:sp>
      <p:sp>
        <p:nvSpPr>
          <p:cNvPr id="8195" name="Rectangle 3">
            <a:extLst>
              <a:ext uri="{FF2B5EF4-FFF2-40B4-BE49-F238E27FC236}">
                <a16:creationId xmlns:a16="http://schemas.microsoft.com/office/drawing/2014/main" id="{52796442-3F2F-6CDB-E552-F5FEE2B1910C}"/>
              </a:ext>
            </a:extLst>
          </p:cNvPr>
          <p:cNvSpPr>
            <a:spLocks noGrp="1" noChangeArrowheads="1"/>
          </p:cNvSpPr>
          <p:nvPr>
            <p:ph type="body" idx="1"/>
          </p:nvPr>
        </p:nvSpPr>
        <p:spPr>
          <a:xfrm>
            <a:off x="0" y="914400"/>
            <a:ext cx="8229600" cy="4525963"/>
          </a:xfrm>
        </p:spPr>
        <p:txBody>
          <a:bodyPr/>
          <a:lstStyle/>
          <a:p>
            <a:pPr>
              <a:lnSpc>
                <a:spcPct val="90000"/>
              </a:lnSpc>
              <a:buFontTx/>
              <a:buNone/>
            </a:pPr>
            <a:r>
              <a:rPr lang="en-US" altLang="en-US" sz="1800" b="1"/>
              <a:t>		3.  Bonus Army</a:t>
            </a:r>
            <a:endParaRPr lang="en-US" altLang="en-US" sz="1800"/>
          </a:p>
          <a:p>
            <a:pPr>
              <a:lnSpc>
                <a:spcPct val="90000"/>
              </a:lnSpc>
              <a:buFontTx/>
              <a:buNone/>
            </a:pPr>
            <a:r>
              <a:rPr lang="en-US" altLang="en-US" sz="1800"/>
              <a:t>			a. WWI veterans who were promised a $ bonus in 1945, </a:t>
            </a:r>
          </a:p>
          <a:p>
            <a:pPr>
              <a:lnSpc>
                <a:spcPct val="90000"/>
              </a:lnSpc>
              <a:buFontTx/>
              <a:buNone/>
            </a:pPr>
            <a:r>
              <a:rPr lang="en-US" altLang="en-US" sz="1800"/>
              <a:t>				* </a:t>
            </a:r>
            <a:r>
              <a:rPr lang="en-US" altLang="en-US" sz="1800" b="1"/>
              <a:t>Veterans want it </a:t>
            </a:r>
            <a:r>
              <a:rPr lang="en-US" altLang="en-US" sz="1800" b="1" u="sng"/>
              <a:t>NOW</a:t>
            </a:r>
            <a:r>
              <a:rPr lang="en-US" altLang="en-US" sz="1800" b="1"/>
              <a:t> (1932)</a:t>
            </a:r>
            <a:endParaRPr lang="en-US" altLang="en-US" sz="1800"/>
          </a:p>
          <a:p>
            <a:pPr>
              <a:lnSpc>
                <a:spcPct val="90000"/>
              </a:lnSpc>
              <a:buFontTx/>
              <a:buNone/>
            </a:pPr>
            <a:r>
              <a:rPr lang="en-US" altLang="en-US" sz="1800"/>
              <a:t>			b. Veterans go to Washington and “camp out”</a:t>
            </a:r>
            <a:endParaRPr lang="en-US" altLang="en-US" sz="1800" b="1"/>
          </a:p>
          <a:p>
            <a:pPr>
              <a:lnSpc>
                <a:spcPct val="90000"/>
              </a:lnSpc>
              <a:buFontTx/>
              <a:buNone/>
            </a:pPr>
            <a:r>
              <a:rPr lang="en-US" altLang="en-US" sz="1800" b="1"/>
              <a:t>			c.   Hoover sends in Army (Eisenhower, MacArthur), 		     used tear gas, machine guns, and burned the camp 		     down</a:t>
            </a:r>
          </a:p>
        </p:txBody>
      </p:sp>
      <p:pic>
        <p:nvPicPr>
          <p:cNvPr id="8201" name="Picture 9">
            <a:extLst>
              <a:ext uri="{FF2B5EF4-FFF2-40B4-BE49-F238E27FC236}">
                <a16:creationId xmlns:a16="http://schemas.microsoft.com/office/drawing/2014/main" id="{B1443C54-F902-F86E-E3A2-764DA04CE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166687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a:extLst>
              <a:ext uri="{FF2B5EF4-FFF2-40B4-BE49-F238E27FC236}">
                <a16:creationId xmlns:a16="http://schemas.microsoft.com/office/drawing/2014/main" id="{4E615404-850A-F337-EF17-7E145D27A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56100"/>
            <a:ext cx="3276600" cy="2501900"/>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a:extLst>
              <a:ext uri="{FF2B5EF4-FFF2-40B4-BE49-F238E27FC236}">
                <a16:creationId xmlns:a16="http://schemas.microsoft.com/office/drawing/2014/main" id="{4CCA62D6-3D07-C9AB-70AB-3D7FB5EC4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724400"/>
            <a:ext cx="2895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207" name="Picture 15">
            <a:extLst>
              <a:ext uri="{FF2B5EF4-FFF2-40B4-BE49-F238E27FC236}">
                <a16:creationId xmlns:a16="http://schemas.microsoft.com/office/drawing/2014/main" id="{8F643356-087C-6269-0B46-A070989B6D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648075"/>
            <a:ext cx="333375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a:extLst>
              <a:ext uri="{FF2B5EF4-FFF2-40B4-BE49-F238E27FC236}">
                <a16:creationId xmlns:a16="http://schemas.microsoft.com/office/drawing/2014/main" id="{C40C5AC5-49F8-7DD4-E775-325621C475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8194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E57394B-7029-1477-FAEF-2833E9152D17}"/>
              </a:ext>
            </a:extLst>
          </p:cNvPr>
          <p:cNvSpPr>
            <a:spLocks noGrp="1" noChangeArrowheads="1"/>
          </p:cNvSpPr>
          <p:nvPr>
            <p:ph type="title"/>
          </p:nvPr>
        </p:nvSpPr>
        <p:spPr>
          <a:xfrm>
            <a:off x="0" y="0"/>
            <a:ext cx="8229600" cy="533400"/>
          </a:xfrm>
        </p:spPr>
        <p:txBody>
          <a:bodyPr/>
          <a:lstStyle/>
          <a:p>
            <a:pPr algn="l"/>
            <a:r>
              <a:rPr lang="en-US" altLang="en-US" sz="2400" b="1"/>
              <a:t>   OBJ #2- Affects of the Great Depression</a:t>
            </a:r>
          </a:p>
        </p:txBody>
      </p:sp>
      <p:sp>
        <p:nvSpPr>
          <p:cNvPr id="9219" name="Rectangle 3">
            <a:extLst>
              <a:ext uri="{FF2B5EF4-FFF2-40B4-BE49-F238E27FC236}">
                <a16:creationId xmlns:a16="http://schemas.microsoft.com/office/drawing/2014/main" id="{2865BC43-D5E1-C889-6978-B901A77C5127}"/>
              </a:ext>
            </a:extLst>
          </p:cNvPr>
          <p:cNvSpPr>
            <a:spLocks noGrp="1" noChangeArrowheads="1"/>
          </p:cNvSpPr>
          <p:nvPr>
            <p:ph type="body" idx="1"/>
          </p:nvPr>
        </p:nvSpPr>
        <p:spPr>
          <a:xfrm>
            <a:off x="304800" y="838200"/>
            <a:ext cx="8382000" cy="5287963"/>
          </a:xfrm>
        </p:spPr>
        <p:txBody>
          <a:bodyPr/>
          <a:lstStyle/>
          <a:p>
            <a:pPr>
              <a:buFontTx/>
              <a:buNone/>
            </a:pPr>
            <a:r>
              <a:rPr lang="en-US" altLang="en-US" sz="1800" b="1"/>
              <a:t>	C.</a:t>
            </a:r>
            <a:r>
              <a:rPr lang="en-US" altLang="en-US" sz="1800"/>
              <a:t> </a:t>
            </a:r>
            <a:r>
              <a:rPr lang="en-US" altLang="en-US" sz="1800" b="1"/>
              <a:t>Escaping the Depression</a:t>
            </a:r>
          </a:p>
          <a:p>
            <a:pPr>
              <a:buFontTx/>
              <a:buNone/>
            </a:pPr>
            <a:r>
              <a:rPr lang="en-US" altLang="en-US" sz="1800" b="1"/>
              <a:t>		1. Radio- </a:t>
            </a:r>
            <a:r>
              <a:rPr lang="en-US" altLang="en-US" sz="1800"/>
              <a:t>Comedies, Soap Operas</a:t>
            </a:r>
            <a:endParaRPr lang="en-US" altLang="en-US" sz="1800" b="1"/>
          </a:p>
          <a:p>
            <a:pPr>
              <a:buFontTx/>
              <a:buNone/>
            </a:pPr>
            <a:r>
              <a:rPr lang="en-US" altLang="en-US" sz="1800" b="1"/>
              <a:t>		2. Movies-</a:t>
            </a:r>
            <a:r>
              <a:rPr lang="en-US" altLang="en-US" sz="1800"/>
              <a:t> Shirley Temple, Child Actors</a:t>
            </a:r>
            <a:endParaRPr lang="en-US" altLang="en-US" sz="1800" b="1"/>
          </a:p>
          <a:p>
            <a:pPr>
              <a:buFontTx/>
              <a:buNone/>
            </a:pPr>
            <a:r>
              <a:rPr lang="en-US" altLang="en-US" sz="1800" b="1"/>
              <a:t>		      a.  Snow White (first full-length animation) </a:t>
            </a:r>
          </a:p>
          <a:p>
            <a:pPr>
              <a:buFontTx/>
              <a:buNone/>
            </a:pPr>
            <a:r>
              <a:rPr lang="en-US" altLang="en-US" sz="1800" b="1"/>
              <a:t>		      b. Wizard of OZ</a:t>
            </a:r>
            <a:endParaRPr lang="en-US" altLang="en-US" sz="1800"/>
          </a:p>
          <a:p>
            <a:pPr>
              <a:buFontTx/>
              <a:buNone/>
            </a:pPr>
            <a:r>
              <a:rPr lang="en-US" altLang="en-US" sz="1800"/>
              <a:t>			*Small girl escaping the Dust Bowl</a:t>
            </a:r>
          </a:p>
          <a:p>
            <a:pPr>
              <a:buFontTx/>
              <a:buNone/>
            </a:pPr>
            <a:r>
              <a:rPr lang="en-US" altLang="en-US" sz="1800"/>
              <a:t>		3. </a:t>
            </a:r>
            <a:r>
              <a:rPr lang="en-US" altLang="en-US" sz="1800" b="1"/>
              <a:t>Literature</a:t>
            </a:r>
          </a:p>
          <a:p>
            <a:pPr>
              <a:buFontTx/>
              <a:buNone/>
            </a:pPr>
            <a:r>
              <a:rPr lang="en-US" altLang="en-US" sz="1800" b="1"/>
              <a:t>		     a. Steinbeck, </a:t>
            </a:r>
            <a:r>
              <a:rPr lang="en-US" altLang="en-US" sz="1800" b="1" u="sng"/>
              <a:t>Grapes of Wrath</a:t>
            </a:r>
            <a:endParaRPr lang="en-US" altLang="en-US" sz="1800"/>
          </a:p>
          <a:p>
            <a:pPr>
              <a:buFontTx/>
              <a:buNone/>
            </a:pPr>
            <a:r>
              <a:rPr lang="en-US" altLang="en-US" sz="1800"/>
              <a:t>			*About a family of ‘Okies’ escaping the Dust Bowl and how 		                 horribly they were treated</a:t>
            </a:r>
          </a:p>
        </p:txBody>
      </p:sp>
      <p:sp>
        <p:nvSpPr>
          <p:cNvPr id="9220" name="Film">
            <a:extLst>
              <a:ext uri="{FF2B5EF4-FFF2-40B4-BE49-F238E27FC236}">
                <a16:creationId xmlns:a16="http://schemas.microsoft.com/office/drawing/2014/main" id="{F4F2BD8C-8D27-2F11-CD2D-4D5E288A164D}"/>
              </a:ext>
            </a:extLst>
          </p:cNvPr>
          <p:cNvSpPr>
            <a:spLocks noEditPoints="1" noChangeArrowheads="1"/>
          </p:cNvSpPr>
          <p:nvPr/>
        </p:nvSpPr>
        <p:spPr bwMode="auto">
          <a:xfrm>
            <a:off x="7086600" y="152400"/>
            <a:ext cx="1809750" cy="2895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a:lstStyle/>
          <a:p>
            <a:endParaRPr lang="en-GB"/>
          </a:p>
        </p:txBody>
      </p:sp>
      <p:sp>
        <p:nvSpPr>
          <p:cNvPr id="9221" name="Text Box 5">
            <a:extLst>
              <a:ext uri="{FF2B5EF4-FFF2-40B4-BE49-F238E27FC236}">
                <a16:creationId xmlns:a16="http://schemas.microsoft.com/office/drawing/2014/main" id="{D99D189C-1A0F-9D7E-1E43-DC9CB5F4B621}"/>
              </a:ext>
            </a:extLst>
          </p:cNvPr>
          <p:cNvSpPr txBox="1">
            <a:spLocks noChangeArrowheads="1"/>
          </p:cNvSpPr>
          <p:nvPr/>
        </p:nvSpPr>
        <p:spPr bwMode="auto">
          <a:xfrm>
            <a:off x="7467600" y="533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Wizard</a:t>
            </a:r>
          </a:p>
        </p:txBody>
      </p:sp>
      <p:sp>
        <p:nvSpPr>
          <p:cNvPr id="9222" name="Text Box 6">
            <a:extLst>
              <a:ext uri="{FF2B5EF4-FFF2-40B4-BE49-F238E27FC236}">
                <a16:creationId xmlns:a16="http://schemas.microsoft.com/office/drawing/2014/main" id="{0E6CD270-4869-B840-EDA2-E711431D8ECF}"/>
              </a:ext>
            </a:extLst>
          </p:cNvPr>
          <p:cNvSpPr txBox="1">
            <a:spLocks noChangeArrowheads="1"/>
          </p:cNvSpPr>
          <p:nvPr/>
        </p:nvSpPr>
        <p:spPr bwMode="auto">
          <a:xfrm>
            <a:off x="7620000" y="14478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of</a:t>
            </a:r>
          </a:p>
        </p:txBody>
      </p:sp>
      <p:sp>
        <p:nvSpPr>
          <p:cNvPr id="9223" name="Text Box 7">
            <a:extLst>
              <a:ext uri="{FF2B5EF4-FFF2-40B4-BE49-F238E27FC236}">
                <a16:creationId xmlns:a16="http://schemas.microsoft.com/office/drawing/2014/main" id="{5F8890B9-0115-B3EB-CA82-24E901A7222B}"/>
              </a:ext>
            </a:extLst>
          </p:cNvPr>
          <p:cNvSpPr txBox="1">
            <a:spLocks noChangeArrowheads="1"/>
          </p:cNvSpPr>
          <p:nvPr/>
        </p:nvSpPr>
        <p:spPr bwMode="auto">
          <a:xfrm>
            <a:off x="7620000" y="2286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OZ</a:t>
            </a:r>
          </a:p>
        </p:txBody>
      </p:sp>
      <p:pic>
        <p:nvPicPr>
          <p:cNvPr id="9225" name="Picture 9">
            <a:extLst>
              <a:ext uri="{FF2B5EF4-FFF2-40B4-BE49-F238E27FC236}">
                <a16:creationId xmlns:a16="http://schemas.microsoft.com/office/drawing/2014/main" id="{C2542BB8-26C3-04BF-76FF-222B1FBCA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43434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a:extLst>
              <a:ext uri="{FF2B5EF4-FFF2-40B4-BE49-F238E27FC236}">
                <a16:creationId xmlns:a16="http://schemas.microsoft.com/office/drawing/2014/main" id="{7A6622AC-D6F7-BABC-4781-02EC4129D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238" y="3810000"/>
            <a:ext cx="2544762"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a:extLst>
              <a:ext uri="{FF2B5EF4-FFF2-40B4-BE49-F238E27FC236}">
                <a16:creationId xmlns:a16="http://schemas.microsoft.com/office/drawing/2014/main" id="{E217D9F9-A586-DF96-D4B1-F8A08A807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4114800"/>
            <a:ext cx="22066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a:extLst>
              <a:ext uri="{FF2B5EF4-FFF2-40B4-BE49-F238E27FC236}">
                <a16:creationId xmlns:a16="http://schemas.microsoft.com/office/drawing/2014/main" id="{53C6EAE6-D957-5CE5-F9DA-2D70C80DF0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33400"/>
            <a:ext cx="1163638"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E4425B3-0A5C-2DF5-BBEF-5BC98D5D149C}"/>
              </a:ext>
            </a:extLst>
          </p:cNvPr>
          <p:cNvSpPr>
            <a:spLocks noGrp="1" noChangeArrowheads="1"/>
          </p:cNvSpPr>
          <p:nvPr>
            <p:ph type="title"/>
          </p:nvPr>
        </p:nvSpPr>
        <p:spPr/>
        <p:txBody>
          <a:bodyPr/>
          <a:lstStyle/>
          <a:p>
            <a:pPr algn="l"/>
            <a:r>
              <a:rPr lang="en-US" altLang="en-US" sz="2400" b="1"/>
              <a:t>OBJ #3</a:t>
            </a:r>
            <a:r>
              <a:rPr lang="en-US" altLang="en-US" sz="1800" b="1"/>
              <a:t> - Describe the natural disaster that affected the U.S. during the Great Depression.  </a:t>
            </a:r>
            <a:r>
              <a:rPr lang="en-US" altLang="en-US" sz="1800"/>
              <a:t>What was the disaster’s nick-name?  What caused the disaster?    Where did the people go to try and escape their troubles and how were they treated (nick-names for these people)?</a:t>
            </a:r>
          </a:p>
        </p:txBody>
      </p:sp>
      <p:sp>
        <p:nvSpPr>
          <p:cNvPr id="10243" name="Rectangle 3">
            <a:extLst>
              <a:ext uri="{FF2B5EF4-FFF2-40B4-BE49-F238E27FC236}">
                <a16:creationId xmlns:a16="http://schemas.microsoft.com/office/drawing/2014/main" id="{99529139-FF31-FC44-A7B2-068F3A174333}"/>
              </a:ext>
            </a:extLst>
          </p:cNvPr>
          <p:cNvSpPr>
            <a:spLocks noGrp="1" noChangeArrowheads="1"/>
          </p:cNvSpPr>
          <p:nvPr>
            <p:ph type="body" idx="1"/>
          </p:nvPr>
        </p:nvSpPr>
        <p:spPr/>
        <p:txBody>
          <a:bodyPr/>
          <a:lstStyle/>
          <a:p>
            <a:pPr marL="609600" indent="-609600">
              <a:lnSpc>
                <a:spcPct val="80000"/>
              </a:lnSpc>
              <a:buFontTx/>
              <a:buNone/>
            </a:pPr>
            <a:r>
              <a:rPr lang="en-US" altLang="en-US" sz="1800" b="1"/>
              <a:t>III.  OBJ. #3- Natural Disaster “The DUST BOWL”  </a:t>
            </a:r>
          </a:p>
          <a:p>
            <a:pPr marL="609600" indent="-609600">
              <a:lnSpc>
                <a:spcPct val="80000"/>
              </a:lnSpc>
              <a:buFontTx/>
              <a:buNone/>
            </a:pPr>
            <a:r>
              <a:rPr lang="en-US" altLang="en-US" sz="1800" b="1"/>
              <a:t>	A. Great Plains suffers a huge Drought (1931)</a:t>
            </a:r>
          </a:p>
          <a:p>
            <a:pPr marL="609600" indent="-609600">
              <a:lnSpc>
                <a:spcPct val="80000"/>
              </a:lnSpc>
              <a:buFontTx/>
              <a:buNone/>
            </a:pPr>
            <a:r>
              <a:rPr lang="en-US" altLang="en-US" sz="1800" b="1"/>
              <a:t>		1. Causes:</a:t>
            </a:r>
            <a:r>
              <a:rPr lang="en-US" altLang="en-US" sz="1800"/>
              <a:t> </a:t>
            </a:r>
            <a:endParaRPr lang="en-US" altLang="en-US" sz="1800" b="1"/>
          </a:p>
          <a:p>
            <a:pPr marL="609600" indent="-609600">
              <a:lnSpc>
                <a:spcPct val="80000"/>
              </a:lnSpc>
              <a:buFontTx/>
              <a:buNone/>
            </a:pPr>
            <a:r>
              <a:rPr lang="en-US" altLang="en-US" sz="1800" b="1"/>
              <a:t>		     a.  Drought . . .no rain</a:t>
            </a:r>
          </a:p>
          <a:p>
            <a:pPr marL="609600" indent="-609600">
              <a:lnSpc>
                <a:spcPct val="80000"/>
              </a:lnSpc>
              <a:buFontTx/>
              <a:buNone/>
            </a:pPr>
            <a:r>
              <a:rPr lang="en-US" altLang="en-US" sz="1800" b="1"/>
              <a:t>   		     b. </a:t>
            </a:r>
            <a:r>
              <a:rPr lang="en-US" altLang="en-US" sz="1800" b="1" u="sng"/>
              <a:t>New technology</a:t>
            </a:r>
            <a:r>
              <a:rPr lang="en-US" altLang="en-US" sz="1800" u="sng"/>
              <a:t>, tractors and steel plows tear-up extra</a:t>
            </a:r>
            <a:r>
              <a:rPr lang="en-US" altLang="en-US" sz="1800"/>
              <a:t> sod that  		was holding onto soil, drought turns open soil into sand box</a:t>
            </a:r>
            <a:endParaRPr lang="en-US" altLang="en-US" sz="1800" b="1"/>
          </a:p>
          <a:p>
            <a:pPr marL="990600" lvl="1" indent="-533400">
              <a:lnSpc>
                <a:spcPct val="80000"/>
              </a:lnSpc>
              <a:buFontTx/>
              <a:buNone/>
            </a:pPr>
            <a:r>
              <a:rPr lang="en-US" altLang="en-US" sz="1600" b="1"/>
              <a:t>	2.  Huge Dust storms cover ‘Great Plains</a:t>
            </a:r>
          </a:p>
          <a:p>
            <a:pPr marL="609600" indent="-609600">
              <a:lnSpc>
                <a:spcPct val="80000"/>
              </a:lnSpc>
              <a:buFontTx/>
              <a:buNone/>
            </a:pPr>
            <a:r>
              <a:rPr lang="en-US" altLang="en-US" sz="1800" b="1"/>
              <a:t>	B. Results</a:t>
            </a:r>
          </a:p>
          <a:p>
            <a:pPr marL="609600" indent="-609600">
              <a:lnSpc>
                <a:spcPct val="80000"/>
              </a:lnSpc>
              <a:buFontTx/>
              <a:buNone/>
            </a:pPr>
            <a:r>
              <a:rPr lang="en-US" altLang="en-US" sz="1800" b="1"/>
              <a:t>		1.  Can’t pay banks- Banks take Farms</a:t>
            </a:r>
          </a:p>
          <a:p>
            <a:pPr marL="609600" indent="-609600">
              <a:lnSpc>
                <a:spcPct val="80000"/>
              </a:lnSpc>
              <a:buFontTx/>
              <a:buNone/>
            </a:pPr>
            <a:r>
              <a:rPr lang="en-US" altLang="en-US" sz="1800" b="1"/>
              <a:t>		2. Many Great Plains farmers move to California</a:t>
            </a:r>
            <a:r>
              <a:rPr lang="en-US" altLang="en-US" sz="1800"/>
              <a:t>, </a:t>
            </a:r>
          </a:p>
          <a:p>
            <a:pPr marL="609600" indent="-609600">
              <a:lnSpc>
                <a:spcPct val="80000"/>
              </a:lnSpc>
              <a:buFontTx/>
              <a:buNone/>
            </a:pPr>
            <a:r>
              <a:rPr lang="en-US" altLang="en-US" sz="1800"/>
              <a:t>		     a. Try to get jobs on large farms</a:t>
            </a:r>
          </a:p>
          <a:p>
            <a:pPr marL="609600" indent="-609600">
              <a:lnSpc>
                <a:spcPct val="80000"/>
              </a:lnSpc>
              <a:buFontTx/>
              <a:buNone/>
            </a:pPr>
            <a:r>
              <a:rPr lang="en-US" altLang="en-US" sz="1800"/>
              <a:t>		      b. Treated poorly in Calif. - </a:t>
            </a:r>
          </a:p>
          <a:p>
            <a:pPr marL="609600" indent="-609600">
              <a:lnSpc>
                <a:spcPct val="80000"/>
              </a:lnSpc>
              <a:buFontTx/>
              <a:buNone/>
            </a:pPr>
            <a:r>
              <a:rPr lang="en-US" altLang="en-US" sz="1800"/>
              <a:t>			*‘</a:t>
            </a:r>
            <a:r>
              <a:rPr lang="en-US" altLang="en-US" sz="1800" b="1"/>
              <a:t>Oakies</a:t>
            </a:r>
            <a:r>
              <a:rPr lang="en-US" altLang="en-US" sz="1800"/>
              <a:t>’ &amp; ‘</a:t>
            </a:r>
            <a:r>
              <a:rPr lang="en-US" altLang="en-US" sz="1800" b="1"/>
              <a:t>Arkies</a:t>
            </a:r>
            <a:r>
              <a:rPr lang="en-US" altLang="en-US" sz="1800"/>
              <a:t>’-Not wanted in  West</a:t>
            </a:r>
          </a:p>
        </p:txBody>
      </p:sp>
      <p:pic>
        <p:nvPicPr>
          <p:cNvPr id="10246" name="Picture 6">
            <a:extLst>
              <a:ext uri="{FF2B5EF4-FFF2-40B4-BE49-F238E27FC236}">
                <a16:creationId xmlns:a16="http://schemas.microsoft.com/office/drawing/2014/main" id="{6D9F80ED-652B-E39C-E40D-712F02990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505200"/>
            <a:ext cx="24384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a:extLst>
              <a:ext uri="{FF2B5EF4-FFF2-40B4-BE49-F238E27FC236}">
                <a16:creationId xmlns:a16="http://schemas.microsoft.com/office/drawing/2014/main" id="{7D4AB5A9-7B7A-DAF4-38C6-BBD134DDD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1828800"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a:extLst>
              <a:ext uri="{FF2B5EF4-FFF2-40B4-BE49-F238E27FC236}">
                <a16:creationId xmlns:a16="http://schemas.microsoft.com/office/drawing/2014/main" id="{9729DCC6-199C-9565-9469-05447E842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00600"/>
            <a:ext cx="17176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a:extLst>
              <a:ext uri="{FF2B5EF4-FFF2-40B4-BE49-F238E27FC236}">
                <a16:creationId xmlns:a16="http://schemas.microsoft.com/office/drawing/2014/main" id="{7F0B948B-CFC6-8739-D3E7-B7C8DC5569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181600"/>
            <a:ext cx="34290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3207DD0-E662-7F63-ED11-F7681572BB9D}"/>
              </a:ext>
            </a:extLst>
          </p:cNvPr>
          <p:cNvSpPr>
            <a:spLocks noGrp="1" noChangeArrowheads="1"/>
          </p:cNvSpPr>
          <p:nvPr>
            <p:ph type="title"/>
          </p:nvPr>
        </p:nvSpPr>
        <p:spPr/>
        <p:txBody>
          <a:bodyPr/>
          <a:lstStyle/>
          <a:p>
            <a:endParaRPr lang="en-US" altLang="en-US"/>
          </a:p>
        </p:txBody>
      </p:sp>
      <p:pic>
        <p:nvPicPr>
          <p:cNvPr id="23557" name="Picture 5">
            <a:extLst>
              <a:ext uri="{FF2B5EF4-FFF2-40B4-BE49-F238E27FC236}">
                <a16:creationId xmlns:a16="http://schemas.microsoft.com/office/drawing/2014/main" id="{E1DBE6B8-C90E-5AFA-B9FA-FD10DB915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26025" cy="3281363"/>
          </a:xfrm>
          <a:prstGeom prst="rect">
            <a:avLst/>
          </a:prstGeom>
          <a:noFill/>
          <a:extLst>
            <a:ext uri="{909E8E84-426E-40DD-AFC4-6F175D3DCCD1}">
              <a14:hiddenFill xmlns:a14="http://schemas.microsoft.com/office/drawing/2010/main">
                <a:solidFill>
                  <a:srgbClr val="FFFFFF"/>
                </a:solidFill>
              </a14:hiddenFill>
            </a:ext>
          </a:extLst>
        </p:spPr>
      </p:pic>
      <p:pic>
        <p:nvPicPr>
          <p:cNvPr id="23559" name="Picture 7">
            <a:extLst>
              <a:ext uri="{FF2B5EF4-FFF2-40B4-BE49-F238E27FC236}">
                <a16:creationId xmlns:a16="http://schemas.microsoft.com/office/drawing/2014/main" id="{B9FD0047-8DC1-3E17-338D-02F495246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4114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a:extLst>
              <a:ext uri="{FF2B5EF4-FFF2-40B4-BE49-F238E27FC236}">
                <a16:creationId xmlns:a16="http://schemas.microsoft.com/office/drawing/2014/main" id="{BB73B0D1-8B9B-5E8B-4330-53E2A797B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170238"/>
            <a:ext cx="4495800" cy="3687762"/>
          </a:xfrm>
          <a:prstGeom prst="rect">
            <a:avLst/>
          </a:prstGeom>
          <a:noFill/>
          <a:extLst>
            <a:ext uri="{909E8E84-426E-40DD-AFC4-6F175D3DCCD1}">
              <a14:hiddenFill xmlns:a14="http://schemas.microsoft.com/office/drawing/2010/main">
                <a:solidFill>
                  <a:srgbClr val="FFFFFF"/>
                </a:solidFill>
              </a14:hiddenFill>
            </a:ext>
          </a:extLst>
        </p:spPr>
      </p:pic>
      <p:pic>
        <p:nvPicPr>
          <p:cNvPr id="23563" name="Picture 11">
            <a:extLst>
              <a:ext uri="{FF2B5EF4-FFF2-40B4-BE49-F238E27FC236}">
                <a16:creationId xmlns:a16="http://schemas.microsoft.com/office/drawing/2014/main" id="{3E8A2959-8534-0851-C1A7-E40478908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67075"/>
            <a:ext cx="4724400" cy="359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a:extLst>
              <a:ext uri="{FF2B5EF4-FFF2-40B4-BE49-F238E27FC236}">
                <a16:creationId xmlns:a16="http://schemas.microsoft.com/office/drawing/2014/main" id="{68D36174-15A3-0B07-2A77-5F0ADC0EFF19}"/>
              </a:ext>
            </a:extLst>
          </p:cNvPr>
          <p:cNvSpPr>
            <a:spLocks noGrp="1" noChangeArrowheads="1"/>
          </p:cNvSpPr>
          <p:nvPr>
            <p:ph type="title"/>
          </p:nvPr>
        </p:nvSpPr>
        <p:spPr/>
        <p:txBody>
          <a:bodyPr/>
          <a:lstStyle/>
          <a:p>
            <a:endParaRPr lang="en-US" altLang="en-US"/>
          </a:p>
        </p:txBody>
      </p:sp>
      <p:pic>
        <p:nvPicPr>
          <p:cNvPr id="19462" name="Picture 6">
            <a:extLst>
              <a:ext uri="{FF2B5EF4-FFF2-40B4-BE49-F238E27FC236}">
                <a16:creationId xmlns:a16="http://schemas.microsoft.com/office/drawing/2014/main" id="{6C65A35C-3BA7-D104-CE37-B3680EAAB078}"/>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381000"/>
            <a:ext cx="8610600" cy="6261100"/>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3B1146F-8B22-9C77-3591-8E24C2AF4156}"/>
              </a:ext>
            </a:extLst>
          </p:cNvPr>
          <p:cNvSpPr>
            <a:spLocks noGrp="1" noChangeArrowheads="1"/>
          </p:cNvSpPr>
          <p:nvPr>
            <p:ph type="title"/>
          </p:nvPr>
        </p:nvSpPr>
        <p:spPr>
          <a:xfrm>
            <a:off x="228600" y="274638"/>
            <a:ext cx="8458200" cy="1143000"/>
          </a:xfrm>
        </p:spPr>
        <p:txBody>
          <a:bodyPr/>
          <a:lstStyle/>
          <a:p>
            <a:pPr algn="l"/>
            <a:r>
              <a:rPr lang="en-US" altLang="en-US" sz="2800" b="1"/>
              <a:t>OBJ #4</a:t>
            </a:r>
            <a:r>
              <a:rPr lang="en-US" altLang="en-US" sz="2000" b="1"/>
              <a:t> - </a:t>
            </a:r>
            <a:r>
              <a:rPr lang="en-US" altLang="en-US" sz="1800" b="1"/>
              <a:t>Describe Franklin Roosevelt’s approach to fixing the Great Depression.  </a:t>
            </a:r>
            <a:r>
              <a:rPr lang="en-US" altLang="en-US" sz="1800"/>
              <a:t>What problem did Roosevelt fix first and how?  What was Roosevelt’s plan called?  Name the three major goals of his plan?</a:t>
            </a:r>
            <a:r>
              <a:rPr lang="en-US" altLang="en-US" sz="2000"/>
              <a:t>   </a:t>
            </a:r>
            <a:endParaRPr lang="en-US" altLang="en-US"/>
          </a:p>
        </p:txBody>
      </p:sp>
      <p:sp>
        <p:nvSpPr>
          <p:cNvPr id="11267" name="Rectangle 3">
            <a:extLst>
              <a:ext uri="{FF2B5EF4-FFF2-40B4-BE49-F238E27FC236}">
                <a16:creationId xmlns:a16="http://schemas.microsoft.com/office/drawing/2014/main" id="{B77DEFD3-84B9-C55F-F9AC-535708E70A29}"/>
              </a:ext>
            </a:extLst>
          </p:cNvPr>
          <p:cNvSpPr>
            <a:spLocks noGrp="1" noChangeArrowheads="1"/>
          </p:cNvSpPr>
          <p:nvPr>
            <p:ph type="body" idx="1"/>
          </p:nvPr>
        </p:nvSpPr>
        <p:spPr>
          <a:xfrm>
            <a:off x="228600" y="1600200"/>
            <a:ext cx="8686800" cy="4953000"/>
          </a:xfrm>
        </p:spPr>
        <p:txBody>
          <a:bodyPr/>
          <a:lstStyle/>
          <a:p>
            <a:pPr marL="609600" indent="-609600">
              <a:buFontTx/>
              <a:buNone/>
            </a:pPr>
            <a:r>
              <a:rPr lang="en-US" altLang="en-US" sz="1800" b="1"/>
              <a:t>IV.  OBJ. #4 - The New Deal</a:t>
            </a:r>
          </a:p>
          <a:p>
            <a:pPr marL="609600" indent="-609600">
              <a:buFontTx/>
              <a:buNone/>
            </a:pPr>
            <a:r>
              <a:rPr lang="en-US" altLang="en-US" sz="1800" b="1"/>
              <a:t>	A. President Roosevelt Elected (1932)</a:t>
            </a:r>
          </a:p>
          <a:p>
            <a:pPr marL="609600" indent="-609600">
              <a:buFontTx/>
              <a:buNone/>
            </a:pPr>
            <a:r>
              <a:rPr lang="en-US" altLang="en-US" sz="1800" b="1"/>
              <a:t>		1. NY Reformer (Governor)</a:t>
            </a:r>
          </a:p>
          <a:p>
            <a:pPr marL="609600" indent="-609600">
              <a:buFontTx/>
              <a:buNone/>
            </a:pPr>
            <a:r>
              <a:rPr lang="en-US" altLang="en-US" sz="1800" b="1"/>
              <a:t>		2. Brain Trust- </a:t>
            </a:r>
            <a:r>
              <a:rPr lang="en-US" altLang="en-US" sz="1800"/>
              <a:t>Used professors and experts to develop programs to fight 			the depression</a:t>
            </a:r>
          </a:p>
          <a:p>
            <a:pPr marL="609600" indent="-609600">
              <a:buFontTx/>
              <a:buNone/>
            </a:pPr>
            <a:r>
              <a:rPr lang="en-US" altLang="en-US" sz="1800"/>
              <a:t>		3. Promised </a:t>
            </a:r>
            <a:r>
              <a:rPr lang="en-US" altLang="en-US" sz="1800" b="1"/>
              <a:t>“</a:t>
            </a:r>
            <a:r>
              <a:rPr lang="en-US" altLang="en-US" sz="1800" b="1" u="sng"/>
              <a:t>New Deal</a:t>
            </a:r>
            <a:r>
              <a:rPr lang="en-US" altLang="en-US" sz="1800" b="1"/>
              <a:t>” </a:t>
            </a:r>
            <a:r>
              <a:rPr lang="en-US" altLang="en-US" sz="1800"/>
              <a:t>for Americans</a:t>
            </a:r>
            <a:endParaRPr lang="en-US" altLang="en-US" sz="1800" b="1"/>
          </a:p>
          <a:p>
            <a:pPr marL="609600" indent="-609600">
              <a:buFontTx/>
              <a:buNone/>
            </a:pPr>
            <a:r>
              <a:rPr lang="en-US" altLang="en-US" sz="1800" b="1"/>
              <a:t>		        a. </a:t>
            </a:r>
            <a:r>
              <a:rPr lang="en-US" altLang="en-US" sz="1800"/>
              <a:t>Experiment and change to fight Depression</a:t>
            </a:r>
          </a:p>
        </p:txBody>
      </p:sp>
      <p:pic>
        <p:nvPicPr>
          <p:cNvPr id="11268" name="Picture 4">
            <a:extLst>
              <a:ext uri="{FF2B5EF4-FFF2-40B4-BE49-F238E27FC236}">
                <a16:creationId xmlns:a16="http://schemas.microsoft.com/office/drawing/2014/main" id="{D1B62DA4-1B55-9771-F72A-812187E5C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8763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a:extLst>
              <a:ext uri="{FF2B5EF4-FFF2-40B4-BE49-F238E27FC236}">
                <a16:creationId xmlns:a16="http://schemas.microsoft.com/office/drawing/2014/main" id="{98D4B5DB-879E-4558-ED43-1F1931CAC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19200"/>
            <a:ext cx="16129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611D251-D06D-CF9F-035A-74B594B12B86}"/>
              </a:ext>
            </a:extLst>
          </p:cNvPr>
          <p:cNvSpPr>
            <a:spLocks noGrp="1" noChangeArrowheads="1"/>
          </p:cNvSpPr>
          <p:nvPr>
            <p:ph type="title"/>
          </p:nvPr>
        </p:nvSpPr>
        <p:spPr/>
        <p:txBody>
          <a:bodyPr/>
          <a:lstStyle/>
          <a:p>
            <a:endParaRPr lang="en-US" altLang="en-US"/>
          </a:p>
        </p:txBody>
      </p:sp>
      <p:sp>
        <p:nvSpPr>
          <p:cNvPr id="21507" name="Rectangle 3">
            <a:extLst>
              <a:ext uri="{FF2B5EF4-FFF2-40B4-BE49-F238E27FC236}">
                <a16:creationId xmlns:a16="http://schemas.microsoft.com/office/drawing/2014/main" id="{4B74B433-2503-ADE2-2E32-F5243B73569D}"/>
              </a:ext>
            </a:extLst>
          </p:cNvPr>
          <p:cNvSpPr>
            <a:spLocks noGrp="1" noChangeArrowheads="1"/>
          </p:cNvSpPr>
          <p:nvPr>
            <p:ph type="body" idx="1"/>
          </p:nvPr>
        </p:nvSpPr>
        <p:spPr/>
        <p:txBody>
          <a:bodyPr/>
          <a:lstStyle/>
          <a:p>
            <a:endParaRPr lang="en-US" altLang="en-US"/>
          </a:p>
        </p:txBody>
      </p:sp>
      <p:pic>
        <p:nvPicPr>
          <p:cNvPr id="21509" name="Picture 5">
            <a:extLst>
              <a:ext uri="{FF2B5EF4-FFF2-40B4-BE49-F238E27FC236}">
                <a16:creationId xmlns:a16="http://schemas.microsoft.com/office/drawing/2014/main" id="{F200B344-6BFC-2097-F568-6DC7BD34B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8988425" cy="6278563"/>
          </a:xfrm>
          <a:prstGeom prst="rect">
            <a:avLst/>
          </a:prstGeom>
          <a:noFill/>
          <a:extLst>
            <a:ext uri="{909E8E84-426E-40DD-AFC4-6F175D3DCCD1}">
              <a14:hiddenFill xmlns:a14="http://schemas.microsoft.com/office/drawing/2010/main">
                <a:solidFill>
                  <a:srgbClr val="FFFFFF"/>
                </a:solidFill>
              </a14:hiddenFill>
            </a:ext>
          </a:extLst>
        </p:spPr>
      </p:pic>
      <p:sp>
        <p:nvSpPr>
          <p:cNvPr id="21510" name="Text Box 6">
            <a:extLst>
              <a:ext uri="{FF2B5EF4-FFF2-40B4-BE49-F238E27FC236}">
                <a16:creationId xmlns:a16="http://schemas.microsoft.com/office/drawing/2014/main" id="{890F7013-42DC-29E0-2B1A-0A5ED4BCC528}"/>
              </a:ext>
            </a:extLst>
          </p:cNvPr>
          <p:cNvSpPr txBox="1">
            <a:spLocks noChangeArrowheads="1"/>
          </p:cNvSpPr>
          <p:nvPr/>
        </p:nvSpPr>
        <p:spPr bwMode="auto">
          <a:xfrm>
            <a:off x="228600" y="5105400"/>
            <a:ext cx="2514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1932 Electoral College Votes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B6A669E-E687-37FD-ED6E-632BD8DC0E0E}"/>
              </a:ext>
            </a:extLst>
          </p:cNvPr>
          <p:cNvSpPr>
            <a:spLocks noGrp="1" noChangeArrowheads="1"/>
          </p:cNvSpPr>
          <p:nvPr>
            <p:ph type="title"/>
          </p:nvPr>
        </p:nvSpPr>
        <p:spPr>
          <a:xfrm>
            <a:off x="0" y="274638"/>
            <a:ext cx="8686800" cy="563562"/>
          </a:xfrm>
        </p:spPr>
        <p:txBody>
          <a:bodyPr/>
          <a:lstStyle/>
          <a:p>
            <a:pPr algn="l"/>
            <a:r>
              <a:rPr lang="en-US" altLang="en-US" sz="2400" b="1"/>
              <a:t>  OBJ #4-  Fixing the Depression “New Deal”</a:t>
            </a:r>
          </a:p>
        </p:txBody>
      </p:sp>
      <p:sp>
        <p:nvSpPr>
          <p:cNvPr id="12291" name="Rectangle 3">
            <a:extLst>
              <a:ext uri="{FF2B5EF4-FFF2-40B4-BE49-F238E27FC236}">
                <a16:creationId xmlns:a16="http://schemas.microsoft.com/office/drawing/2014/main" id="{32D9E16A-769C-B1E2-6DE1-7D64E90CF2D0}"/>
              </a:ext>
            </a:extLst>
          </p:cNvPr>
          <p:cNvSpPr>
            <a:spLocks noGrp="1" noChangeArrowheads="1"/>
          </p:cNvSpPr>
          <p:nvPr>
            <p:ph type="body" idx="1"/>
          </p:nvPr>
        </p:nvSpPr>
        <p:spPr>
          <a:xfrm>
            <a:off x="228600" y="990600"/>
            <a:ext cx="8686800" cy="5562600"/>
          </a:xfrm>
        </p:spPr>
        <p:txBody>
          <a:bodyPr/>
          <a:lstStyle/>
          <a:p>
            <a:pPr marL="609600" indent="-609600">
              <a:buFontTx/>
              <a:buNone/>
            </a:pPr>
            <a:r>
              <a:rPr lang="en-US" altLang="en-US" sz="1800" b="1"/>
              <a:t>	A.  Fixing Banks!!!</a:t>
            </a:r>
          </a:p>
          <a:p>
            <a:pPr marL="609600" indent="-609600">
              <a:buFontTx/>
              <a:buNone/>
            </a:pPr>
            <a:r>
              <a:rPr lang="en-US" altLang="en-US" sz="1800" b="1"/>
              <a:t>		1. </a:t>
            </a:r>
            <a:r>
              <a:rPr lang="en-US" altLang="en-US" sz="1800"/>
              <a:t>Declared a banking crisis </a:t>
            </a:r>
          </a:p>
          <a:p>
            <a:pPr marL="609600" indent="-609600">
              <a:buFontTx/>
              <a:buNone/>
            </a:pPr>
            <a:r>
              <a:rPr lang="en-US" altLang="en-US" sz="1800"/>
              <a:t>		    a.  Closed </a:t>
            </a:r>
            <a:r>
              <a:rPr lang="en-US" altLang="en-US" sz="1800" b="1" u="sng"/>
              <a:t>ALL</a:t>
            </a:r>
            <a:r>
              <a:rPr lang="en-US" altLang="en-US" sz="1800"/>
              <a:t> banks/ 4 day</a:t>
            </a:r>
            <a:r>
              <a:rPr lang="en-US" altLang="en-US" sz="1800" b="1"/>
              <a:t> “Bank Holiday”</a:t>
            </a:r>
          </a:p>
          <a:p>
            <a:pPr marL="609600" indent="-609600">
              <a:buFontTx/>
              <a:buNone/>
            </a:pPr>
            <a:r>
              <a:rPr lang="en-US" altLang="en-US" sz="1800" b="1"/>
              <a:t>		    b. Emergency Banking Relief Act</a:t>
            </a:r>
            <a:r>
              <a:rPr lang="en-US" altLang="en-US" sz="1800"/>
              <a:t>- Passed by Congress, allowed only 		sound banks to reopen, the rest remained closed</a:t>
            </a:r>
            <a:endParaRPr lang="en-US" altLang="en-US" sz="1800" b="1"/>
          </a:p>
          <a:p>
            <a:pPr marL="609600" indent="-609600">
              <a:buFontTx/>
              <a:buNone/>
            </a:pPr>
            <a:r>
              <a:rPr lang="en-US" altLang="en-US" sz="1800" b="1"/>
              <a:t>		2. Fireside Chat</a:t>
            </a:r>
            <a:r>
              <a:rPr lang="en-US" altLang="en-US" sz="1800"/>
              <a:t>- told Americans by </a:t>
            </a:r>
            <a:r>
              <a:rPr lang="en-US" altLang="en-US" sz="1800" b="1"/>
              <a:t>radio</a:t>
            </a:r>
            <a:r>
              <a:rPr lang="en-US" altLang="en-US" sz="1800"/>
              <a:t> that the good banks were safer 		              than $$ in a mattress</a:t>
            </a:r>
            <a:endParaRPr lang="en-US" altLang="en-US" sz="1800" b="1"/>
          </a:p>
          <a:p>
            <a:pPr marL="609600" indent="-609600">
              <a:buFontTx/>
              <a:buNone/>
            </a:pPr>
            <a:r>
              <a:rPr lang="en-US" altLang="en-US" sz="1800" b="1"/>
              <a:t>			</a:t>
            </a:r>
            <a:r>
              <a:rPr lang="en-US" altLang="en-US" sz="1800"/>
              <a:t>(30 more ‘chats’ that Am. listened to during his presidency)</a:t>
            </a:r>
          </a:p>
        </p:txBody>
      </p:sp>
      <p:pic>
        <p:nvPicPr>
          <p:cNvPr id="12294" name="Picture 6">
            <a:extLst>
              <a:ext uri="{FF2B5EF4-FFF2-40B4-BE49-F238E27FC236}">
                <a16:creationId xmlns:a16="http://schemas.microsoft.com/office/drawing/2014/main" id="{9CC79785-A9E5-730E-50C8-6FF08990B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38600"/>
            <a:ext cx="285750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DC218481-F0A1-EC5A-AA63-04263AF4F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0"/>
            <a:ext cx="571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a:extLst>
              <a:ext uri="{FF2B5EF4-FFF2-40B4-BE49-F238E27FC236}">
                <a16:creationId xmlns:a16="http://schemas.microsoft.com/office/drawing/2014/main" id="{28E67E90-C1DC-B549-42D9-9CF281873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81000"/>
            <a:ext cx="1863725"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C26E0CF-2C50-E19D-8A90-E79130ABF317}"/>
              </a:ext>
            </a:extLst>
          </p:cNvPr>
          <p:cNvSpPr>
            <a:spLocks noGrp="1" noChangeArrowheads="1"/>
          </p:cNvSpPr>
          <p:nvPr>
            <p:ph type="title"/>
          </p:nvPr>
        </p:nvSpPr>
        <p:spPr>
          <a:xfrm>
            <a:off x="228600" y="274638"/>
            <a:ext cx="8458200" cy="639762"/>
          </a:xfrm>
        </p:spPr>
        <p:txBody>
          <a:bodyPr/>
          <a:lstStyle/>
          <a:p>
            <a:pPr algn="l"/>
            <a:r>
              <a:rPr lang="en-US" altLang="en-US" sz="2400" b="1"/>
              <a:t>OBJ #4-  Fixing the Depression “New Deal”</a:t>
            </a:r>
          </a:p>
        </p:txBody>
      </p:sp>
      <p:sp>
        <p:nvSpPr>
          <p:cNvPr id="13315" name="Rectangle 3">
            <a:extLst>
              <a:ext uri="{FF2B5EF4-FFF2-40B4-BE49-F238E27FC236}">
                <a16:creationId xmlns:a16="http://schemas.microsoft.com/office/drawing/2014/main" id="{693B2935-679A-8DB4-86C7-5B98846D4032}"/>
              </a:ext>
            </a:extLst>
          </p:cNvPr>
          <p:cNvSpPr>
            <a:spLocks noGrp="1" noChangeArrowheads="1"/>
          </p:cNvSpPr>
          <p:nvPr>
            <p:ph type="body" idx="1"/>
          </p:nvPr>
        </p:nvSpPr>
        <p:spPr>
          <a:xfrm>
            <a:off x="228600" y="1066800"/>
            <a:ext cx="8458200" cy="5486400"/>
          </a:xfrm>
        </p:spPr>
        <p:txBody>
          <a:bodyPr/>
          <a:lstStyle/>
          <a:p>
            <a:pPr marL="609600" indent="-609600">
              <a:lnSpc>
                <a:spcPct val="80000"/>
              </a:lnSpc>
              <a:buFontTx/>
              <a:buNone/>
            </a:pPr>
            <a:r>
              <a:rPr lang="en-US" altLang="en-US" sz="1800" b="1"/>
              <a:t>	C.   A NEW DEAL!!!</a:t>
            </a:r>
            <a:endParaRPr lang="en-US" altLang="en-US" sz="1800"/>
          </a:p>
          <a:p>
            <a:pPr marL="609600" indent="-609600">
              <a:lnSpc>
                <a:spcPct val="80000"/>
              </a:lnSpc>
              <a:buFontTx/>
              <a:buNone/>
            </a:pPr>
            <a:r>
              <a:rPr lang="en-US" altLang="en-US" sz="1800"/>
              <a:t>		1. People Happy, </a:t>
            </a:r>
            <a:r>
              <a:rPr lang="en-US" altLang="en-US" sz="1800" b="1"/>
              <a:t>Roosevelt sends bills to Congress</a:t>
            </a:r>
          </a:p>
          <a:p>
            <a:pPr marL="609600" indent="-609600">
              <a:lnSpc>
                <a:spcPct val="80000"/>
              </a:lnSpc>
              <a:buFontTx/>
              <a:buNone/>
            </a:pPr>
            <a:r>
              <a:rPr lang="en-US" altLang="en-US" sz="1800" b="1"/>
              <a:t>		2. NEW DEAL BEGINS- 3 Goals:</a:t>
            </a:r>
          </a:p>
          <a:p>
            <a:pPr marL="609600" indent="-609600">
              <a:lnSpc>
                <a:spcPct val="80000"/>
              </a:lnSpc>
              <a:buFontTx/>
              <a:buNone/>
            </a:pPr>
            <a:r>
              <a:rPr lang="en-US" altLang="en-US" sz="1800" b="1"/>
              <a:t>		     a.  Relief for Unemployed</a:t>
            </a:r>
          </a:p>
          <a:p>
            <a:pPr marL="609600" indent="-609600">
              <a:lnSpc>
                <a:spcPct val="80000"/>
              </a:lnSpc>
              <a:buFontTx/>
              <a:buNone/>
            </a:pPr>
            <a:r>
              <a:rPr lang="en-US" altLang="en-US" sz="1800" b="1"/>
              <a:t>		     b.  Plans for Recovery</a:t>
            </a:r>
          </a:p>
          <a:p>
            <a:pPr marL="609600" indent="-609600">
              <a:lnSpc>
                <a:spcPct val="80000"/>
              </a:lnSpc>
              <a:buFontTx/>
              <a:buNone/>
            </a:pPr>
            <a:r>
              <a:rPr lang="en-US" altLang="en-US" sz="1800" b="1"/>
              <a:t>	 	     c.  Reforms to Prevent more Depressions</a:t>
            </a:r>
          </a:p>
          <a:p>
            <a:pPr marL="609600" indent="-609600">
              <a:lnSpc>
                <a:spcPct val="80000"/>
              </a:lnSpc>
              <a:buFontTx/>
              <a:buNone/>
            </a:pPr>
            <a:r>
              <a:rPr lang="en-US" altLang="en-US" sz="1800" b="1"/>
              <a:t>		3.  Major New Deal Programs</a:t>
            </a:r>
          </a:p>
          <a:p>
            <a:pPr marL="609600" indent="-609600">
              <a:lnSpc>
                <a:spcPct val="80000"/>
              </a:lnSpc>
              <a:buFontTx/>
              <a:buNone/>
            </a:pPr>
            <a:r>
              <a:rPr lang="en-US" altLang="en-US" sz="1800"/>
              <a:t>		     </a:t>
            </a:r>
            <a:r>
              <a:rPr lang="en-US" altLang="en-US" sz="1800" b="1" u="sng"/>
              <a:t>a. Unemployment</a:t>
            </a:r>
          </a:p>
          <a:p>
            <a:pPr marL="609600" indent="-609600">
              <a:lnSpc>
                <a:spcPct val="80000"/>
              </a:lnSpc>
              <a:buFontTx/>
              <a:buNone/>
            </a:pPr>
            <a:r>
              <a:rPr lang="en-US" altLang="en-US" sz="1800"/>
              <a:t>			*</a:t>
            </a:r>
            <a:r>
              <a:rPr lang="en-US" altLang="en-US" sz="1800" b="1"/>
              <a:t>CCC</a:t>
            </a:r>
            <a:r>
              <a:rPr lang="en-US" altLang="en-US" sz="1800"/>
              <a:t>- </a:t>
            </a:r>
            <a:r>
              <a:rPr lang="en-US" altLang="en-US" sz="1800" b="1"/>
              <a:t>C</a:t>
            </a:r>
            <a:r>
              <a:rPr lang="en-US" altLang="en-US" sz="1800"/>
              <a:t>ivilian </a:t>
            </a:r>
            <a:r>
              <a:rPr lang="en-US" altLang="en-US" sz="1800" b="1"/>
              <a:t>C</a:t>
            </a:r>
            <a:r>
              <a:rPr lang="en-US" altLang="en-US" sz="1800"/>
              <a:t>onservation </a:t>
            </a:r>
            <a:r>
              <a:rPr lang="en-US" altLang="en-US" sz="1800" b="1"/>
              <a:t>C</a:t>
            </a:r>
            <a:r>
              <a:rPr lang="en-US" altLang="en-US" sz="1800"/>
              <a:t>orp</a:t>
            </a:r>
          </a:p>
          <a:p>
            <a:pPr marL="609600" indent="-609600">
              <a:lnSpc>
                <a:spcPct val="80000"/>
              </a:lnSpc>
              <a:buFontTx/>
              <a:buNone/>
            </a:pPr>
            <a:r>
              <a:rPr lang="en-US" altLang="en-US" sz="1800"/>
              <a:t>			*</a:t>
            </a:r>
            <a:r>
              <a:rPr lang="en-US" altLang="en-US" sz="1800" b="1"/>
              <a:t>PWA- P</a:t>
            </a:r>
            <a:r>
              <a:rPr lang="en-US" altLang="en-US" sz="1800"/>
              <a:t>ublic</a:t>
            </a:r>
            <a:r>
              <a:rPr lang="en-US" altLang="en-US" sz="1800" b="1"/>
              <a:t> W</a:t>
            </a:r>
            <a:r>
              <a:rPr lang="en-US" altLang="en-US" sz="1800"/>
              <a:t>orks</a:t>
            </a:r>
            <a:r>
              <a:rPr lang="en-US" altLang="en-US" sz="1800" b="1"/>
              <a:t> A</a:t>
            </a:r>
            <a:r>
              <a:rPr lang="en-US" altLang="en-US" sz="1800"/>
              <a:t>dministration</a:t>
            </a:r>
          </a:p>
          <a:p>
            <a:pPr marL="609600" indent="-609600">
              <a:lnSpc>
                <a:spcPct val="80000"/>
              </a:lnSpc>
              <a:buFontTx/>
              <a:buNone/>
            </a:pPr>
            <a:r>
              <a:rPr lang="en-US" altLang="en-US" sz="1800" b="1"/>
              <a:t>			*TVA- T</a:t>
            </a:r>
            <a:r>
              <a:rPr lang="en-US" altLang="en-US" sz="1800"/>
              <a:t>ennessee </a:t>
            </a:r>
            <a:r>
              <a:rPr lang="en-US" altLang="en-US" sz="1800" b="1"/>
              <a:t>V</a:t>
            </a:r>
            <a:r>
              <a:rPr lang="en-US" altLang="en-US" sz="1800"/>
              <a:t>alley </a:t>
            </a:r>
            <a:r>
              <a:rPr lang="en-US" altLang="en-US" sz="1800" b="1"/>
              <a:t>A</a:t>
            </a:r>
            <a:r>
              <a:rPr lang="en-US" altLang="en-US" sz="1800"/>
              <a:t>uthority</a:t>
            </a:r>
          </a:p>
          <a:p>
            <a:pPr marL="609600" indent="-609600">
              <a:lnSpc>
                <a:spcPct val="80000"/>
              </a:lnSpc>
              <a:buFontTx/>
              <a:buNone/>
            </a:pPr>
            <a:r>
              <a:rPr lang="en-US" altLang="en-US" sz="1800"/>
              <a:t>		    </a:t>
            </a:r>
            <a:r>
              <a:rPr lang="en-US" altLang="en-US" sz="1800" b="1" u="sng"/>
              <a:t>b. Recovery Plans</a:t>
            </a:r>
          </a:p>
          <a:p>
            <a:pPr marL="609600" indent="-609600">
              <a:lnSpc>
                <a:spcPct val="80000"/>
              </a:lnSpc>
              <a:buFontTx/>
              <a:buNone/>
            </a:pPr>
            <a:r>
              <a:rPr lang="en-US" altLang="en-US" sz="1800" b="1"/>
              <a:t>			*NRA- N</a:t>
            </a:r>
            <a:r>
              <a:rPr lang="en-US" altLang="en-US" sz="1800"/>
              <a:t>ational </a:t>
            </a:r>
            <a:r>
              <a:rPr lang="en-US" altLang="en-US" sz="1800" b="1"/>
              <a:t>R</a:t>
            </a:r>
            <a:r>
              <a:rPr lang="en-US" altLang="en-US" sz="1800"/>
              <a:t>ecovery </a:t>
            </a:r>
            <a:r>
              <a:rPr lang="en-US" altLang="en-US" sz="1800" b="1"/>
              <a:t>A</a:t>
            </a:r>
            <a:r>
              <a:rPr lang="en-US" altLang="en-US" sz="1800"/>
              <a:t>ct</a:t>
            </a:r>
          </a:p>
          <a:p>
            <a:pPr marL="609600" indent="-609600">
              <a:lnSpc>
                <a:spcPct val="80000"/>
              </a:lnSpc>
              <a:buFontTx/>
              <a:buNone/>
            </a:pPr>
            <a:r>
              <a:rPr lang="en-US" altLang="en-US" sz="1800" b="1"/>
              <a:t>			*AAA- A</a:t>
            </a:r>
            <a:r>
              <a:rPr lang="en-US" altLang="en-US" sz="1800"/>
              <a:t>gricultural </a:t>
            </a:r>
            <a:r>
              <a:rPr lang="en-US" altLang="en-US" sz="1800" b="1"/>
              <a:t>A</a:t>
            </a:r>
            <a:r>
              <a:rPr lang="en-US" altLang="en-US" sz="1800"/>
              <a:t>djustment </a:t>
            </a:r>
            <a:r>
              <a:rPr lang="en-US" altLang="en-US" sz="1800" b="1"/>
              <a:t>A</a:t>
            </a:r>
            <a:r>
              <a:rPr lang="en-US" altLang="en-US" sz="1800"/>
              <a:t>dmin.</a:t>
            </a:r>
          </a:p>
          <a:p>
            <a:pPr marL="609600" indent="-609600">
              <a:lnSpc>
                <a:spcPct val="80000"/>
              </a:lnSpc>
              <a:buFontTx/>
              <a:buNone/>
            </a:pPr>
            <a:r>
              <a:rPr lang="en-US" altLang="en-US" sz="1800"/>
              <a:t>		    </a:t>
            </a:r>
            <a:r>
              <a:rPr lang="en-US" altLang="en-US" sz="1800" b="1" u="sng"/>
              <a:t>c. Prevention Reforms</a:t>
            </a:r>
          </a:p>
          <a:p>
            <a:pPr marL="609600" indent="-609600">
              <a:lnSpc>
                <a:spcPct val="80000"/>
              </a:lnSpc>
              <a:buFontTx/>
              <a:buNone/>
            </a:pPr>
            <a:r>
              <a:rPr lang="en-US" altLang="en-US" sz="1800" b="1"/>
              <a:t>		   *FDIC- F</a:t>
            </a:r>
            <a:r>
              <a:rPr lang="en-US" altLang="en-US" sz="1800"/>
              <a:t>ederal </a:t>
            </a:r>
            <a:r>
              <a:rPr lang="en-US" altLang="en-US" sz="1800" b="1"/>
              <a:t>D</a:t>
            </a:r>
            <a:r>
              <a:rPr lang="en-US" altLang="en-US" sz="1800"/>
              <a:t>eposit </a:t>
            </a:r>
            <a:r>
              <a:rPr lang="en-US" altLang="en-US" sz="1800" b="1"/>
              <a:t>I</a:t>
            </a:r>
            <a:r>
              <a:rPr lang="en-US" altLang="en-US" sz="1800"/>
              <a:t>nsurance </a:t>
            </a:r>
            <a:r>
              <a:rPr lang="en-US" altLang="en-US" sz="1800" b="1"/>
              <a:t>C</a:t>
            </a:r>
            <a:r>
              <a:rPr lang="en-US" altLang="en-US" sz="1800"/>
              <a:t>orporation </a:t>
            </a:r>
          </a:p>
          <a:p>
            <a:pPr marL="609600" indent="-609600">
              <a:lnSpc>
                <a:spcPct val="80000"/>
              </a:lnSpc>
              <a:buFontTx/>
              <a:buNone/>
            </a:pPr>
            <a:r>
              <a:rPr lang="en-US" altLang="en-US" sz="1800"/>
              <a:t>			  (Have you seen this?)</a:t>
            </a:r>
          </a:p>
          <a:p>
            <a:pPr marL="609600" indent="-609600">
              <a:lnSpc>
                <a:spcPct val="80000"/>
              </a:lnSpc>
              <a:buFontTx/>
              <a:buNone/>
            </a:pPr>
            <a:r>
              <a:rPr lang="en-US" altLang="en-US" sz="1800" b="1"/>
              <a:t>		  *SEC- S</a:t>
            </a:r>
            <a:r>
              <a:rPr lang="en-US" altLang="en-US" sz="1800"/>
              <a:t>ecurities and </a:t>
            </a:r>
            <a:r>
              <a:rPr lang="en-US" altLang="en-US" sz="1800" b="1"/>
              <a:t>E</a:t>
            </a:r>
            <a:r>
              <a:rPr lang="en-US" altLang="en-US" sz="1800"/>
              <a:t>xchange </a:t>
            </a:r>
            <a:r>
              <a:rPr lang="en-US" altLang="en-US" sz="1800" b="1"/>
              <a:t>C</a:t>
            </a:r>
            <a:r>
              <a:rPr lang="en-US" altLang="en-US" sz="1800"/>
              <a:t>ommision</a:t>
            </a:r>
          </a:p>
        </p:txBody>
      </p:sp>
      <p:pic>
        <p:nvPicPr>
          <p:cNvPr id="13317" name="Picture 5">
            <a:extLst>
              <a:ext uri="{FF2B5EF4-FFF2-40B4-BE49-F238E27FC236}">
                <a16:creationId xmlns:a16="http://schemas.microsoft.com/office/drawing/2014/main" id="{FF476161-1AE7-7031-AD33-8703A9D4D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0"/>
            <a:ext cx="186848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a:extLst>
              <a:ext uri="{FF2B5EF4-FFF2-40B4-BE49-F238E27FC236}">
                <a16:creationId xmlns:a16="http://schemas.microsoft.com/office/drawing/2014/main" id="{BA41ACC7-2741-DFCA-71E3-3F7EAE91B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14600"/>
            <a:ext cx="29718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E77E7F8-B660-0476-CCFC-E7992FBE0338}"/>
              </a:ext>
            </a:extLst>
          </p:cNvPr>
          <p:cNvSpPr>
            <a:spLocks noGrp="1" noChangeArrowheads="1"/>
          </p:cNvSpPr>
          <p:nvPr>
            <p:ph type="title"/>
          </p:nvPr>
        </p:nvSpPr>
        <p:spPr>
          <a:xfrm>
            <a:off x="228600" y="274638"/>
            <a:ext cx="8686800" cy="1143000"/>
          </a:xfrm>
        </p:spPr>
        <p:txBody>
          <a:bodyPr/>
          <a:lstStyle/>
          <a:p>
            <a:pPr algn="l"/>
            <a:r>
              <a:rPr lang="en-US" altLang="en-US" sz="1600" b="1"/>
              <a:t>OBJ #1 -  Describe the </a:t>
            </a:r>
            <a:r>
              <a:rPr lang="en-US" altLang="en-US" sz="1600" b="1" i="1"/>
              <a:t>CAUSES</a:t>
            </a:r>
            <a:r>
              <a:rPr lang="en-US" altLang="en-US" sz="1600" b="1"/>
              <a:t> and </a:t>
            </a:r>
            <a:r>
              <a:rPr lang="en-US" altLang="en-US" sz="1600" b="1" i="1"/>
              <a:t>SPARK</a:t>
            </a:r>
            <a:r>
              <a:rPr lang="en-US" altLang="en-US" sz="1600" b="1"/>
              <a:t> of the Great Depression. </a:t>
            </a:r>
            <a:r>
              <a:rPr lang="en-US" altLang="en-US" sz="1600"/>
              <a:t>How did </a:t>
            </a:r>
            <a:r>
              <a:rPr lang="en-US" altLang="en-US" sz="1600" b="1"/>
              <a:t>Overproduction</a:t>
            </a:r>
            <a:r>
              <a:rPr lang="en-US" altLang="en-US" sz="1600"/>
              <a:t> affect both farmers and industry?  What system collapsed and caused millions to lose their savings?   Explain how buying on Margin created the Spark.  How did people lose money because of the spark?</a:t>
            </a:r>
          </a:p>
        </p:txBody>
      </p:sp>
      <p:sp>
        <p:nvSpPr>
          <p:cNvPr id="3075" name="Rectangle 3">
            <a:extLst>
              <a:ext uri="{FF2B5EF4-FFF2-40B4-BE49-F238E27FC236}">
                <a16:creationId xmlns:a16="http://schemas.microsoft.com/office/drawing/2014/main" id="{42C18321-6FF4-BB1E-E6AB-CEA8A951451C}"/>
              </a:ext>
            </a:extLst>
          </p:cNvPr>
          <p:cNvSpPr>
            <a:spLocks noGrp="1" noChangeArrowheads="1"/>
          </p:cNvSpPr>
          <p:nvPr>
            <p:ph type="body" idx="1"/>
          </p:nvPr>
        </p:nvSpPr>
        <p:spPr>
          <a:xfrm>
            <a:off x="228600" y="1600200"/>
            <a:ext cx="8458200" cy="4800600"/>
          </a:xfrm>
        </p:spPr>
        <p:txBody>
          <a:bodyPr/>
          <a:lstStyle/>
          <a:p>
            <a:pPr marL="609600" indent="-609600">
              <a:lnSpc>
                <a:spcPct val="90000"/>
              </a:lnSpc>
              <a:buFontTx/>
              <a:buNone/>
            </a:pPr>
            <a:r>
              <a:rPr lang="en-US" altLang="en-US" sz="1800" b="1"/>
              <a:t>I.  OBJ #1-  </a:t>
            </a:r>
            <a:r>
              <a:rPr lang="en-US" altLang="en-US" sz="1800" b="1" i="1"/>
              <a:t>Cause &amp; Spark</a:t>
            </a:r>
            <a:r>
              <a:rPr lang="en-US" altLang="en-US" sz="1800" b="1"/>
              <a:t> of the Depression</a:t>
            </a:r>
          </a:p>
          <a:p>
            <a:pPr marL="609600" indent="-609600">
              <a:lnSpc>
                <a:spcPct val="90000"/>
              </a:lnSpc>
              <a:buFontTx/>
              <a:buNone/>
            </a:pPr>
            <a:r>
              <a:rPr lang="en-US" altLang="en-US" sz="1800" b="1"/>
              <a:t>     A. Causes of the Depression</a:t>
            </a:r>
          </a:p>
          <a:p>
            <a:pPr marL="990600" lvl="1" indent="-533400">
              <a:lnSpc>
                <a:spcPct val="90000"/>
              </a:lnSpc>
              <a:buFontTx/>
              <a:buNone/>
            </a:pPr>
            <a:r>
              <a:rPr lang="en-US" altLang="en-US" sz="1800" b="1"/>
              <a:t>    1.  Overproduction</a:t>
            </a:r>
            <a:r>
              <a:rPr lang="en-US" altLang="en-US" sz="1800"/>
              <a:t>, too much stuff (Factories and Farms)</a:t>
            </a:r>
            <a:endParaRPr lang="en-US" altLang="en-US" sz="1800" b="1"/>
          </a:p>
          <a:p>
            <a:pPr marL="609600" indent="-609600">
              <a:lnSpc>
                <a:spcPct val="90000"/>
              </a:lnSpc>
              <a:buFontTx/>
              <a:buNone/>
            </a:pPr>
            <a:r>
              <a:rPr lang="en-US" altLang="en-US" sz="1800" b="1"/>
              <a:t>		a. Factory Workers begin to get layed-off</a:t>
            </a:r>
            <a:endParaRPr lang="en-US" altLang="en-US" sz="1800"/>
          </a:p>
          <a:p>
            <a:pPr marL="609600" indent="-609600">
              <a:lnSpc>
                <a:spcPct val="90000"/>
              </a:lnSpc>
              <a:buFontTx/>
              <a:buNone/>
            </a:pPr>
            <a:r>
              <a:rPr lang="en-US" altLang="en-US" sz="1800"/>
              <a:t>		     - Workers cannot buy goods, even more goods are overproduced</a:t>
            </a:r>
            <a:endParaRPr lang="en-US" altLang="en-US" sz="1800" b="1"/>
          </a:p>
          <a:p>
            <a:pPr marL="609600" indent="-609600">
              <a:lnSpc>
                <a:spcPct val="90000"/>
              </a:lnSpc>
              <a:buFontTx/>
              <a:buNone/>
            </a:pPr>
            <a:r>
              <a:rPr lang="en-US" altLang="en-US" sz="1800" b="1"/>
              <a:t>		b. Farmers</a:t>
            </a:r>
            <a:r>
              <a:rPr lang="en-US" altLang="en-US" sz="1800"/>
              <a:t> </a:t>
            </a:r>
            <a:r>
              <a:rPr lang="en-US" altLang="en-US" sz="1800" b="1"/>
              <a:t>Can’t Survive</a:t>
            </a:r>
            <a:r>
              <a:rPr lang="en-US" altLang="en-US" sz="1800"/>
              <a:t> </a:t>
            </a:r>
          </a:p>
          <a:p>
            <a:pPr marL="609600" indent="-609600">
              <a:lnSpc>
                <a:spcPct val="90000"/>
              </a:lnSpc>
              <a:buFontTx/>
              <a:buNone/>
            </a:pPr>
            <a:r>
              <a:rPr lang="en-US" altLang="en-US" sz="1800"/>
              <a:t>		    -low prices (can’t pay loans / make a living)</a:t>
            </a:r>
          </a:p>
          <a:p>
            <a:pPr marL="609600" indent="-609600">
              <a:lnSpc>
                <a:spcPct val="90000"/>
              </a:lnSpc>
              <a:buFontTx/>
              <a:buNone/>
            </a:pPr>
            <a:r>
              <a:rPr lang="en-US" altLang="en-US" sz="1800"/>
              <a:t>		</a:t>
            </a:r>
            <a:r>
              <a:rPr lang="en-US" altLang="en-US" sz="1800" b="1" u="sng"/>
              <a:t>c. Supply &amp; Demand- Prices Drop</a:t>
            </a:r>
          </a:p>
          <a:p>
            <a:pPr marL="609600" indent="-609600">
              <a:lnSpc>
                <a:spcPct val="90000"/>
              </a:lnSpc>
              <a:buFontTx/>
              <a:buNone/>
            </a:pPr>
            <a:r>
              <a:rPr lang="en-US" altLang="en-US" sz="2000"/>
              <a:t>	2.  </a:t>
            </a:r>
            <a:r>
              <a:rPr lang="en-US" altLang="en-US" sz="2000" b="1"/>
              <a:t>Bank Failures</a:t>
            </a:r>
            <a:endParaRPr lang="en-US" altLang="en-US" sz="2000"/>
          </a:p>
          <a:p>
            <a:pPr marL="609600" indent="-609600">
              <a:lnSpc>
                <a:spcPct val="90000"/>
              </a:lnSpc>
              <a:buFontTx/>
              <a:buNone/>
            </a:pPr>
            <a:r>
              <a:rPr lang="en-US" altLang="en-US" sz="2000"/>
              <a:t>	    a. Banks close and loose $$$</a:t>
            </a:r>
          </a:p>
          <a:p>
            <a:pPr marL="609600" indent="-609600">
              <a:lnSpc>
                <a:spcPct val="90000"/>
              </a:lnSpc>
              <a:buFontTx/>
              <a:buNone/>
            </a:pPr>
            <a:r>
              <a:rPr lang="en-US" altLang="en-US" sz="2000"/>
              <a:t>             b. People </a:t>
            </a:r>
            <a:r>
              <a:rPr lang="en-US" altLang="en-US" sz="2000" b="1" i="1"/>
              <a:t>default</a:t>
            </a:r>
            <a:r>
              <a:rPr lang="en-US" altLang="en-US" sz="2000"/>
              <a:t> on loans (Can’t pay Back)</a:t>
            </a:r>
          </a:p>
          <a:p>
            <a:pPr marL="609600" indent="-609600">
              <a:lnSpc>
                <a:spcPct val="90000"/>
              </a:lnSpc>
              <a:buFontTx/>
              <a:buNone/>
            </a:pPr>
            <a:r>
              <a:rPr lang="en-US" altLang="en-US" sz="2000"/>
              <a:t>             c. Banks cannot cover their deposits, because it was lent out to 		    bad creditors   **</a:t>
            </a:r>
            <a:r>
              <a:rPr lang="en-US" altLang="en-US" sz="2000" b="1"/>
              <a:t>5,000 banks close between 1929-1932</a:t>
            </a:r>
            <a:r>
              <a:rPr lang="en-US" altLang="en-US" sz="2000"/>
              <a:t>**</a:t>
            </a:r>
          </a:p>
          <a:p>
            <a:pPr marL="609600" indent="-609600">
              <a:lnSpc>
                <a:spcPct val="90000"/>
              </a:lnSpc>
              <a:buFontTx/>
              <a:buNone/>
            </a:pPr>
            <a:r>
              <a:rPr lang="en-US" altLang="en-US" sz="2000"/>
              <a:t>		d. </a:t>
            </a:r>
            <a:r>
              <a:rPr lang="en-US" altLang="en-US" sz="2000" b="1"/>
              <a:t>People loose entire LIFE SAVINGS</a:t>
            </a:r>
          </a:p>
        </p:txBody>
      </p:sp>
      <p:pic>
        <p:nvPicPr>
          <p:cNvPr id="3076" name="Picture 4">
            <a:extLst>
              <a:ext uri="{FF2B5EF4-FFF2-40B4-BE49-F238E27FC236}">
                <a16:creationId xmlns:a16="http://schemas.microsoft.com/office/drawing/2014/main" id="{3E60A1B8-2C40-672F-1432-2C34C3369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715000"/>
            <a:ext cx="20764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D05A8C8B-38EE-B9B9-ADEE-C1A45F943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371600"/>
            <a:ext cx="13684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B2D0AFFA-0461-F568-FC53-939850A5D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200400"/>
            <a:ext cx="25908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B9C3C29-C282-77E1-FE6B-346EF3E689B6}"/>
              </a:ext>
            </a:extLst>
          </p:cNvPr>
          <p:cNvSpPr>
            <a:spLocks noGrp="1" noChangeArrowheads="1"/>
          </p:cNvSpPr>
          <p:nvPr>
            <p:ph type="title"/>
          </p:nvPr>
        </p:nvSpPr>
        <p:spPr/>
        <p:txBody>
          <a:bodyPr/>
          <a:lstStyle/>
          <a:p>
            <a:endParaRPr lang="en-US" altLang="en-US"/>
          </a:p>
        </p:txBody>
      </p:sp>
      <p:pic>
        <p:nvPicPr>
          <p:cNvPr id="24581" name="Picture 5">
            <a:extLst>
              <a:ext uri="{FF2B5EF4-FFF2-40B4-BE49-F238E27FC236}">
                <a16:creationId xmlns:a16="http://schemas.microsoft.com/office/drawing/2014/main" id="{60DC447F-8E55-EC74-04B0-86AA86BDC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4495800" cy="4111625"/>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a:extLst>
              <a:ext uri="{FF2B5EF4-FFF2-40B4-BE49-F238E27FC236}">
                <a16:creationId xmlns:a16="http://schemas.microsoft.com/office/drawing/2014/main" id="{6615D752-9E65-7A1B-4CBE-CB2BF00AA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a:extLst>
              <a:ext uri="{FF2B5EF4-FFF2-40B4-BE49-F238E27FC236}">
                <a16:creationId xmlns:a16="http://schemas.microsoft.com/office/drawing/2014/main" id="{C97E2070-A597-637C-6436-69CF1F5EF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81463"/>
            <a:ext cx="5638800" cy="2776537"/>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a:extLst>
              <a:ext uri="{FF2B5EF4-FFF2-40B4-BE49-F238E27FC236}">
                <a16:creationId xmlns:a16="http://schemas.microsoft.com/office/drawing/2014/main" id="{BCA7D310-AD92-7AEB-4DF7-20658E559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438400"/>
            <a:ext cx="21336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4589" name="Picture 13">
            <a:extLst>
              <a:ext uri="{FF2B5EF4-FFF2-40B4-BE49-F238E27FC236}">
                <a16:creationId xmlns:a16="http://schemas.microsoft.com/office/drawing/2014/main" id="{E8A9F89E-E8F1-3C8E-FD88-0D152CB5F7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191000"/>
            <a:ext cx="35052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4591" name="Picture 15">
            <a:extLst>
              <a:ext uri="{FF2B5EF4-FFF2-40B4-BE49-F238E27FC236}">
                <a16:creationId xmlns:a16="http://schemas.microsoft.com/office/drawing/2014/main" id="{AFEA5DB2-BA10-4D3C-C513-46988584C4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286000"/>
            <a:ext cx="2590800" cy="1933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33A202A-4A10-B1F5-89DD-78025E83FEA4}"/>
              </a:ext>
            </a:extLst>
          </p:cNvPr>
          <p:cNvSpPr>
            <a:spLocks noGrp="1" noChangeArrowheads="1"/>
          </p:cNvSpPr>
          <p:nvPr>
            <p:ph type="title"/>
          </p:nvPr>
        </p:nvSpPr>
        <p:spPr/>
        <p:txBody>
          <a:bodyPr/>
          <a:lstStyle/>
          <a:p>
            <a:endParaRPr lang="en-US" altLang="en-US"/>
          </a:p>
        </p:txBody>
      </p:sp>
      <p:sp>
        <p:nvSpPr>
          <p:cNvPr id="26627" name="Rectangle 3">
            <a:extLst>
              <a:ext uri="{FF2B5EF4-FFF2-40B4-BE49-F238E27FC236}">
                <a16:creationId xmlns:a16="http://schemas.microsoft.com/office/drawing/2014/main" id="{580EA45A-6355-DA28-7641-C94E0F239970}"/>
              </a:ext>
            </a:extLst>
          </p:cNvPr>
          <p:cNvSpPr>
            <a:spLocks noGrp="1" noChangeArrowheads="1"/>
          </p:cNvSpPr>
          <p:nvPr>
            <p:ph type="body" idx="1"/>
          </p:nvPr>
        </p:nvSpPr>
        <p:spPr/>
        <p:txBody>
          <a:bodyPr/>
          <a:lstStyle/>
          <a:p>
            <a:endParaRPr lang="en-US" altLang="en-US"/>
          </a:p>
        </p:txBody>
      </p:sp>
      <p:pic>
        <p:nvPicPr>
          <p:cNvPr id="26629" name="Picture 5">
            <a:extLst>
              <a:ext uri="{FF2B5EF4-FFF2-40B4-BE49-F238E27FC236}">
                <a16:creationId xmlns:a16="http://schemas.microsoft.com/office/drawing/2014/main" id="{B0110AC4-4E4F-BF29-2318-9A2B49318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C11AA6B-BC7C-CCCB-275D-3EF28FB96C20}"/>
              </a:ext>
            </a:extLst>
          </p:cNvPr>
          <p:cNvSpPr>
            <a:spLocks noGrp="1" noChangeArrowheads="1"/>
          </p:cNvSpPr>
          <p:nvPr>
            <p:ph type="title"/>
          </p:nvPr>
        </p:nvSpPr>
        <p:spPr/>
        <p:txBody>
          <a:bodyPr/>
          <a:lstStyle/>
          <a:p>
            <a:endParaRPr lang="en-US" altLang="en-US"/>
          </a:p>
        </p:txBody>
      </p:sp>
      <p:pic>
        <p:nvPicPr>
          <p:cNvPr id="20484" name="Picture 4">
            <a:extLst>
              <a:ext uri="{FF2B5EF4-FFF2-40B4-BE49-F238E27FC236}">
                <a16:creationId xmlns:a16="http://schemas.microsoft.com/office/drawing/2014/main" id="{6ADE2295-F14E-729E-F430-CD18FA393A47}"/>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0"/>
            <a:ext cx="8610600" cy="3200400"/>
          </a:xfrm>
          <a:noFill/>
          <a:ln/>
        </p:spPr>
      </p:pic>
      <p:pic>
        <p:nvPicPr>
          <p:cNvPr id="20485" name="Picture 5">
            <a:extLst>
              <a:ext uri="{FF2B5EF4-FFF2-40B4-BE49-F238E27FC236}">
                <a16:creationId xmlns:a16="http://schemas.microsoft.com/office/drawing/2014/main" id="{FCDB6123-43FC-FCD7-869D-77BC99E5C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24200"/>
            <a:ext cx="8991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0CE6F71-06EF-6DCA-8385-8AD8D2A98E9B}"/>
              </a:ext>
            </a:extLst>
          </p:cNvPr>
          <p:cNvSpPr>
            <a:spLocks noGrp="1" noChangeArrowheads="1"/>
          </p:cNvSpPr>
          <p:nvPr>
            <p:ph type="title"/>
          </p:nvPr>
        </p:nvSpPr>
        <p:spPr>
          <a:xfrm>
            <a:off x="228600" y="274638"/>
            <a:ext cx="8458200" cy="563562"/>
          </a:xfrm>
        </p:spPr>
        <p:txBody>
          <a:bodyPr/>
          <a:lstStyle/>
          <a:p>
            <a:pPr algn="l"/>
            <a:r>
              <a:rPr lang="en-US" altLang="en-US" sz="2400" b="1"/>
              <a:t>OBJ #4-  Fixing the Depression “New Deal”</a:t>
            </a:r>
          </a:p>
        </p:txBody>
      </p:sp>
      <p:sp>
        <p:nvSpPr>
          <p:cNvPr id="14339" name="Rectangle 3">
            <a:extLst>
              <a:ext uri="{FF2B5EF4-FFF2-40B4-BE49-F238E27FC236}">
                <a16:creationId xmlns:a16="http://schemas.microsoft.com/office/drawing/2014/main" id="{96B1230A-4703-392C-4B06-EB05DD902F6C}"/>
              </a:ext>
            </a:extLst>
          </p:cNvPr>
          <p:cNvSpPr>
            <a:spLocks noGrp="1" noChangeArrowheads="1"/>
          </p:cNvSpPr>
          <p:nvPr>
            <p:ph type="body" idx="1"/>
          </p:nvPr>
        </p:nvSpPr>
        <p:spPr>
          <a:xfrm>
            <a:off x="228600" y="990600"/>
            <a:ext cx="8458200" cy="5135563"/>
          </a:xfrm>
        </p:spPr>
        <p:txBody>
          <a:bodyPr/>
          <a:lstStyle/>
          <a:p>
            <a:pPr>
              <a:buFontTx/>
              <a:buNone/>
            </a:pPr>
            <a:r>
              <a:rPr lang="en-US" altLang="en-US" sz="1800" b="1"/>
              <a:t>D.</a:t>
            </a:r>
            <a:r>
              <a:rPr lang="en-US" altLang="en-US" sz="1800"/>
              <a:t> </a:t>
            </a:r>
            <a:r>
              <a:rPr lang="en-US" altLang="en-US" sz="1800" b="1"/>
              <a:t>Results- </a:t>
            </a:r>
            <a:r>
              <a:rPr lang="en-US" altLang="en-US" sz="1800"/>
              <a:t>Did </a:t>
            </a:r>
            <a:r>
              <a:rPr lang="en-US" altLang="en-US" sz="1800" b="1" u="sng"/>
              <a:t>NOT</a:t>
            </a:r>
            <a:r>
              <a:rPr lang="en-US" altLang="en-US" sz="1800" b="1"/>
              <a:t> </a:t>
            </a:r>
            <a:r>
              <a:rPr lang="en-US" altLang="en-US" sz="1800"/>
              <a:t>end the Depression</a:t>
            </a:r>
          </a:p>
          <a:p>
            <a:pPr>
              <a:buFontTx/>
              <a:buNone/>
            </a:pPr>
            <a:r>
              <a:rPr lang="en-US" altLang="en-US" sz="1800"/>
              <a:t>		1. Most of the Businessmen </a:t>
            </a:r>
            <a:r>
              <a:rPr lang="en-US" altLang="en-US" sz="1800" b="1"/>
              <a:t>disliked</a:t>
            </a:r>
            <a:r>
              <a:rPr lang="en-US" altLang="en-US" sz="1800"/>
              <a:t> New Deal</a:t>
            </a:r>
          </a:p>
          <a:p>
            <a:pPr>
              <a:buFontTx/>
              <a:buNone/>
            </a:pPr>
            <a:r>
              <a:rPr lang="en-US" altLang="en-US" sz="1800"/>
              <a:t>		2. Gave country confidence</a:t>
            </a:r>
          </a:p>
          <a:p>
            <a:pPr>
              <a:buFontTx/>
              <a:buNone/>
            </a:pPr>
            <a:r>
              <a:rPr lang="en-US" altLang="en-US" sz="1800"/>
              <a:t>		    a. Ended banking crisis</a:t>
            </a:r>
          </a:p>
          <a:p>
            <a:pPr>
              <a:buFontTx/>
              <a:buNone/>
            </a:pPr>
            <a:r>
              <a:rPr lang="en-US" altLang="en-US" sz="1800"/>
              <a:t>		    b. Helped with some Jobs</a:t>
            </a:r>
          </a:p>
          <a:p>
            <a:pPr>
              <a:buFontTx/>
              <a:buNone/>
            </a:pPr>
            <a:r>
              <a:rPr lang="en-US" altLang="en-US" sz="1800"/>
              <a:t>		    c. Infrastructure (buildings, schools, bridges, electricity, artwork)</a:t>
            </a:r>
          </a:p>
        </p:txBody>
      </p:sp>
      <p:pic>
        <p:nvPicPr>
          <p:cNvPr id="14342" name="Picture 6">
            <a:extLst>
              <a:ext uri="{FF2B5EF4-FFF2-40B4-BE49-F238E27FC236}">
                <a16:creationId xmlns:a16="http://schemas.microsoft.com/office/drawing/2014/main" id="{9118A210-69E3-5255-0A5E-B2AE4F77C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300" y="3429000"/>
            <a:ext cx="26797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a:extLst>
              <a:ext uri="{FF2B5EF4-FFF2-40B4-BE49-F238E27FC236}">
                <a16:creationId xmlns:a16="http://schemas.microsoft.com/office/drawing/2014/main" id="{C64EC033-AF89-9B81-659F-811C2213C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85800"/>
            <a:ext cx="2971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a:extLst>
              <a:ext uri="{FF2B5EF4-FFF2-40B4-BE49-F238E27FC236}">
                <a16:creationId xmlns:a16="http://schemas.microsoft.com/office/drawing/2014/main" id="{4ACDC3E3-B9C0-480A-1881-73AD6265D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048000"/>
            <a:ext cx="3543300" cy="1550988"/>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a:extLst>
              <a:ext uri="{FF2B5EF4-FFF2-40B4-BE49-F238E27FC236}">
                <a16:creationId xmlns:a16="http://schemas.microsoft.com/office/drawing/2014/main" id="{CE171491-80B1-9471-D1AC-BB5C32EE4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71800"/>
            <a:ext cx="3048000" cy="2411413"/>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a:extLst>
              <a:ext uri="{FF2B5EF4-FFF2-40B4-BE49-F238E27FC236}">
                <a16:creationId xmlns:a16="http://schemas.microsoft.com/office/drawing/2014/main" id="{ED004E24-E35E-71A7-86F0-2D22BA3941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572000"/>
            <a:ext cx="3352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a:extLst>
              <a:ext uri="{FF2B5EF4-FFF2-40B4-BE49-F238E27FC236}">
                <a16:creationId xmlns:a16="http://schemas.microsoft.com/office/drawing/2014/main" id="{B8BFAD2C-01D6-39AC-67D4-663FD53A3A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334000"/>
            <a:ext cx="30480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4DDDC1F-38F5-A977-56E1-09D0E1D5C44E}"/>
              </a:ext>
            </a:extLst>
          </p:cNvPr>
          <p:cNvSpPr>
            <a:spLocks noGrp="1" noChangeArrowheads="1"/>
          </p:cNvSpPr>
          <p:nvPr>
            <p:ph type="title"/>
          </p:nvPr>
        </p:nvSpPr>
        <p:spPr>
          <a:xfrm>
            <a:off x="228600" y="274638"/>
            <a:ext cx="8458200" cy="1143000"/>
          </a:xfrm>
        </p:spPr>
        <p:txBody>
          <a:bodyPr/>
          <a:lstStyle/>
          <a:p>
            <a:pPr algn="l"/>
            <a:r>
              <a:rPr lang="en-US" altLang="en-US" sz="2400" b="1"/>
              <a:t>OBJ #5</a:t>
            </a:r>
            <a:r>
              <a:rPr lang="en-US" altLang="en-US" sz="1800" b="1"/>
              <a:t> - Describe the reasons people opposed Roosevelt’s plan.  </a:t>
            </a:r>
            <a:r>
              <a:rPr lang="en-US" altLang="en-US" sz="1800"/>
              <a:t>Give two (2) examples of people who opposed Roosevelt. Why?  What did the Supreme Court say about the early part of the New Deal?  How did Roosevelt try and change their minds?  What was the result?</a:t>
            </a:r>
          </a:p>
        </p:txBody>
      </p:sp>
      <p:sp>
        <p:nvSpPr>
          <p:cNvPr id="15363" name="Rectangle 3">
            <a:extLst>
              <a:ext uri="{FF2B5EF4-FFF2-40B4-BE49-F238E27FC236}">
                <a16:creationId xmlns:a16="http://schemas.microsoft.com/office/drawing/2014/main" id="{8B4F802D-0F7C-A070-5DF1-C9AADB927C5B}"/>
              </a:ext>
            </a:extLst>
          </p:cNvPr>
          <p:cNvSpPr>
            <a:spLocks noGrp="1" noChangeArrowheads="1"/>
          </p:cNvSpPr>
          <p:nvPr>
            <p:ph type="body" idx="1"/>
          </p:nvPr>
        </p:nvSpPr>
        <p:spPr>
          <a:xfrm>
            <a:off x="228600" y="1600200"/>
            <a:ext cx="8458200" cy="4953000"/>
          </a:xfrm>
        </p:spPr>
        <p:txBody>
          <a:bodyPr/>
          <a:lstStyle/>
          <a:p>
            <a:pPr marL="609600" indent="-609600">
              <a:lnSpc>
                <a:spcPct val="80000"/>
              </a:lnSpc>
              <a:buFontTx/>
              <a:buNone/>
            </a:pPr>
            <a:r>
              <a:rPr lang="en-US" altLang="en-US" sz="1800" b="1"/>
              <a:t>V.  OBJ. #5 - Critics of the New Deal</a:t>
            </a:r>
          </a:p>
          <a:p>
            <a:pPr marL="609600" indent="-609600">
              <a:lnSpc>
                <a:spcPct val="80000"/>
              </a:lnSpc>
              <a:buFontTx/>
              <a:buNone/>
            </a:pPr>
            <a:r>
              <a:rPr lang="en-US" altLang="en-US" sz="1800" b="1"/>
              <a:t>     A.  BIG BUSINESS!!!! (Gov’t doing too much!)</a:t>
            </a:r>
          </a:p>
          <a:p>
            <a:pPr marL="609600" indent="-609600">
              <a:lnSpc>
                <a:spcPct val="80000"/>
              </a:lnSpc>
              <a:buFontTx/>
              <a:buNone/>
            </a:pPr>
            <a:r>
              <a:rPr lang="en-US" altLang="en-US" sz="1800" b="1"/>
              <a:t>	1. Gov’t Can’t tell us what to do</a:t>
            </a:r>
          </a:p>
          <a:p>
            <a:pPr marL="609600" indent="-609600">
              <a:lnSpc>
                <a:spcPct val="80000"/>
              </a:lnSpc>
              <a:buFontTx/>
              <a:buNone/>
            </a:pPr>
            <a:r>
              <a:rPr lang="en-US" altLang="en-US" sz="1800" b="1"/>
              <a:t>     B. FDR, not doing enough:</a:t>
            </a:r>
          </a:p>
          <a:p>
            <a:pPr marL="609600" indent="-609600">
              <a:lnSpc>
                <a:spcPct val="80000"/>
              </a:lnSpc>
              <a:buFontTx/>
              <a:buNone/>
            </a:pPr>
            <a:r>
              <a:rPr lang="en-US" altLang="en-US" sz="1800" b="1"/>
              <a:t>	1. “Share Our Wealth”, Huey Long</a:t>
            </a:r>
            <a:r>
              <a:rPr lang="en-US" altLang="en-US" sz="1800"/>
              <a:t> Gov. Louisiana</a:t>
            </a:r>
          </a:p>
          <a:p>
            <a:pPr marL="609600" indent="-609600">
              <a:lnSpc>
                <a:spcPct val="80000"/>
              </a:lnSpc>
              <a:buFontTx/>
              <a:buNone/>
            </a:pPr>
            <a:r>
              <a:rPr lang="en-US" altLang="en-US" sz="1800"/>
              <a:t>		a. Heavy Tax on the wealthy</a:t>
            </a:r>
          </a:p>
          <a:p>
            <a:pPr marL="609600" indent="-609600">
              <a:lnSpc>
                <a:spcPct val="80000"/>
              </a:lnSpc>
              <a:buFontTx/>
              <a:buNone/>
            </a:pPr>
            <a:r>
              <a:rPr lang="en-US" altLang="en-US" sz="1800"/>
              <a:t>		b. Give everyone- Home, Car, $$</a:t>
            </a:r>
          </a:p>
          <a:p>
            <a:pPr marL="609600" indent="-609600">
              <a:lnSpc>
                <a:spcPct val="80000"/>
              </a:lnSpc>
              <a:buFontTx/>
              <a:buNone/>
            </a:pPr>
            <a:r>
              <a:rPr lang="en-US" altLang="en-US" sz="1800"/>
              <a:t>		c. Assassinated in 1935</a:t>
            </a:r>
            <a:endParaRPr lang="en-US" altLang="en-US" sz="1800" b="1"/>
          </a:p>
          <a:p>
            <a:pPr marL="609600" indent="-609600">
              <a:lnSpc>
                <a:spcPct val="80000"/>
              </a:lnSpc>
              <a:buFontTx/>
              <a:buNone/>
            </a:pPr>
            <a:r>
              <a:rPr lang="en-US" altLang="en-US" sz="1800" b="1"/>
              <a:t>	2. Father Coughlin, “Radio Priest”</a:t>
            </a:r>
            <a:endParaRPr lang="en-US" altLang="en-US" sz="1800"/>
          </a:p>
          <a:p>
            <a:pPr marL="609600" indent="-609600">
              <a:lnSpc>
                <a:spcPct val="80000"/>
              </a:lnSpc>
              <a:buFontTx/>
              <a:buNone/>
            </a:pPr>
            <a:r>
              <a:rPr lang="en-US" altLang="en-US" sz="1800"/>
              <a:t>		a. Mad at FDR for not being tough enough on big business</a:t>
            </a:r>
          </a:p>
          <a:p>
            <a:pPr marL="609600" indent="-609600">
              <a:lnSpc>
                <a:spcPct val="80000"/>
              </a:lnSpc>
              <a:buFontTx/>
              <a:buNone/>
            </a:pPr>
            <a:r>
              <a:rPr lang="en-US" altLang="en-US" sz="1800"/>
              <a:t>		b. Hates communist, Unions, Jews (Hitler?)</a:t>
            </a:r>
            <a:endParaRPr lang="en-US" altLang="en-US" sz="1800" b="1"/>
          </a:p>
          <a:p>
            <a:pPr marL="609600" indent="-609600">
              <a:lnSpc>
                <a:spcPct val="80000"/>
              </a:lnSpc>
              <a:buFontTx/>
              <a:buNone/>
            </a:pPr>
            <a:r>
              <a:rPr lang="en-US" altLang="en-US" sz="1800" b="1"/>
              <a:t>	3.  Francis Townsend</a:t>
            </a:r>
            <a:endParaRPr lang="en-US" altLang="en-US" sz="1800"/>
          </a:p>
          <a:p>
            <a:pPr marL="609600" indent="-609600">
              <a:lnSpc>
                <a:spcPct val="80000"/>
              </a:lnSpc>
              <a:buFontTx/>
              <a:buNone/>
            </a:pPr>
            <a:r>
              <a:rPr lang="en-US" altLang="en-US" sz="1800"/>
              <a:t>		a. Give </a:t>
            </a:r>
            <a:r>
              <a:rPr lang="en-US" altLang="en-US" sz="1800" b="1"/>
              <a:t>pensions</a:t>
            </a:r>
            <a:r>
              <a:rPr lang="en-US" altLang="en-US" sz="1800"/>
              <a:t> to anyone 60+, would get jobs to </a:t>
            </a:r>
          </a:p>
          <a:p>
            <a:pPr marL="609600" indent="-609600">
              <a:lnSpc>
                <a:spcPct val="80000"/>
              </a:lnSpc>
              <a:buFontTx/>
              <a:buNone/>
            </a:pPr>
            <a:r>
              <a:rPr lang="en-US" altLang="en-US" sz="1800"/>
              <a:t>                 younger people</a:t>
            </a:r>
          </a:p>
        </p:txBody>
      </p:sp>
      <p:pic>
        <p:nvPicPr>
          <p:cNvPr id="15365" name="Picture 5">
            <a:extLst>
              <a:ext uri="{FF2B5EF4-FFF2-40B4-BE49-F238E27FC236}">
                <a16:creationId xmlns:a16="http://schemas.microsoft.com/office/drawing/2014/main" id="{C4D1DF5B-D400-CC69-69B0-22DDBD07F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371600"/>
            <a:ext cx="213677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a:extLst>
              <a:ext uri="{FF2B5EF4-FFF2-40B4-BE49-F238E27FC236}">
                <a16:creationId xmlns:a16="http://schemas.microsoft.com/office/drawing/2014/main" id="{C7AA61BD-6468-EAA6-7713-87767852F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43400"/>
            <a:ext cx="2286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a:hlinkClick r:id="rId4"/>
            <a:extLst>
              <a:ext uri="{FF2B5EF4-FFF2-40B4-BE49-F238E27FC236}">
                <a16:creationId xmlns:a16="http://schemas.microsoft.com/office/drawing/2014/main" id="{F69B9B53-A2BF-0801-48C0-4CD178638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5334000"/>
            <a:ext cx="2895600"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69DD6C8-6552-43B4-0495-C8F4619ABCCC}"/>
              </a:ext>
            </a:extLst>
          </p:cNvPr>
          <p:cNvSpPr>
            <a:spLocks noGrp="1" noChangeArrowheads="1"/>
          </p:cNvSpPr>
          <p:nvPr>
            <p:ph type="title"/>
          </p:nvPr>
        </p:nvSpPr>
        <p:spPr>
          <a:xfrm>
            <a:off x="0" y="0"/>
            <a:ext cx="8534400" cy="563563"/>
          </a:xfrm>
        </p:spPr>
        <p:txBody>
          <a:bodyPr/>
          <a:lstStyle/>
          <a:p>
            <a:pPr algn="l"/>
            <a:r>
              <a:rPr lang="en-US" altLang="en-US" sz="2400" b="1"/>
              <a:t>OBJ #5-  Opponents of the New Deal (Against)</a:t>
            </a:r>
          </a:p>
        </p:txBody>
      </p:sp>
      <p:sp>
        <p:nvSpPr>
          <p:cNvPr id="16387" name="Rectangle 3">
            <a:extLst>
              <a:ext uri="{FF2B5EF4-FFF2-40B4-BE49-F238E27FC236}">
                <a16:creationId xmlns:a16="http://schemas.microsoft.com/office/drawing/2014/main" id="{67F3AAC8-C2CA-BD82-2553-F614D1512AA1}"/>
              </a:ext>
            </a:extLst>
          </p:cNvPr>
          <p:cNvSpPr>
            <a:spLocks noGrp="1" noChangeArrowheads="1"/>
          </p:cNvSpPr>
          <p:nvPr>
            <p:ph type="body" idx="1"/>
          </p:nvPr>
        </p:nvSpPr>
        <p:spPr>
          <a:xfrm>
            <a:off x="152400" y="685800"/>
            <a:ext cx="8534400" cy="5867400"/>
          </a:xfrm>
        </p:spPr>
        <p:txBody>
          <a:bodyPr/>
          <a:lstStyle/>
          <a:p>
            <a:pPr>
              <a:buFontTx/>
              <a:buNone/>
            </a:pPr>
            <a:r>
              <a:rPr lang="en-US" altLang="en-US" sz="1800"/>
              <a:t>	</a:t>
            </a:r>
            <a:r>
              <a:rPr lang="en-US" altLang="en-US" sz="1800" b="1"/>
              <a:t>C.   Supreme Court Reacts</a:t>
            </a:r>
          </a:p>
          <a:p>
            <a:pPr>
              <a:buFontTx/>
              <a:buNone/>
            </a:pPr>
            <a:r>
              <a:rPr lang="en-US" altLang="en-US" sz="1800"/>
              <a:t>		</a:t>
            </a:r>
            <a:r>
              <a:rPr lang="en-US" altLang="en-US" sz="1800" b="1"/>
              <a:t>1.  11 New Deal Plans Ruled </a:t>
            </a:r>
            <a:r>
              <a:rPr lang="en-US" altLang="en-US" sz="1800" b="1" u="sng"/>
              <a:t>Unconstitutional</a:t>
            </a:r>
          </a:p>
          <a:p>
            <a:pPr>
              <a:buFontTx/>
              <a:buNone/>
            </a:pPr>
            <a:r>
              <a:rPr lang="en-US" altLang="en-US" sz="1800"/>
              <a:t>		</a:t>
            </a:r>
            <a:r>
              <a:rPr lang="en-US" altLang="en-US" sz="1800" b="1"/>
              <a:t>2.  Roosevelt Reacts: ‘Court Packing Scheme’</a:t>
            </a:r>
          </a:p>
          <a:p>
            <a:pPr>
              <a:buFontTx/>
              <a:buNone/>
            </a:pPr>
            <a:r>
              <a:rPr lang="en-US" altLang="en-US" sz="1800"/>
              <a:t>		    a. Wants Court raised from 9 to 15</a:t>
            </a:r>
          </a:p>
          <a:p>
            <a:pPr>
              <a:buFontTx/>
              <a:buNone/>
            </a:pPr>
            <a:r>
              <a:rPr lang="en-US" altLang="en-US" sz="1800"/>
              <a:t>			-President chooses new judges</a:t>
            </a:r>
          </a:p>
          <a:p>
            <a:pPr>
              <a:buFontTx/>
              <a:buNone/>
            </a:pPr>
            <a:r>
              <a:rPr lang="en-US" altLang="en-US" sz="1800"/>
              <a:t>			-New judges would favor New Deal</a:t>
            </a:r>
          </a:p>
          <a:p>
            <a:pPr>
              <a:buFontTx/>
              <a:buNone/>
            </a:pPr>
            <a:r>
              <a:rPr lang="en-US" altLang="en-US" sz="1800"/>
              <a:t>		</a:t>
            </a:r>
            <a:r>
              <a:rPr lang="en-US" altLang="en-US" sz="1800" b="1"/>
              <a:t>3. Friends &amp; Enemies Very Upset!!!</a:t>
            </a:r>
          </a:p>
          <a:p>
            <a:pPr>
              <a:buFontTx/>
              <a:buNone/>
            </a:pPr>
            <a:r>
              <a:rPr lang="en-US" altLang="en-US" sz="1800"/>
              <a:t>		    a.  FDR wants TOOO much POWER</a:t>
            </a:r>
          </a:p>
          <a:p>
            <a:pPr>
              <a:buFontTx/>
              <a:buNone/>
            </a:pPr>
            <a:r>
              <a:rPr lang="en-US" altLang="en-US" sz="1800"/>
              <a:t>		    b.  Congress with all friends won’t pass </a:t>
            </a:r>
          </a:p>
          <a:p>
            <a:pPr>
              <a:buFontTx/>
              <a:buNone/>
            </a:pPr>
            <a:r>
              <a:rPr lang="en-US" altLang="en-US" sz="1800"/>
              <a:t>			 law for FDR</a:t>
            </a:r>
          </a:p>
          <a:p>
            <a:pPr>
              <a:buFontTx/>
              <a:buNone/>
            </a:pPr>
            <a:r>
              <a:rPr lang="en-US" altLang="en-US" sz="1800"/>
              <a:t>		</a:t>
            </a:r>
            <a:r>
              <a:rPr lang="en-US" altLang="en-US" sz="1800" b="1"/>
              <a:t>4. FDR Wins Anyway- By 1938 New Judges</a:t>
            </a:r>
          </a:p>
          <a:p>
            <a:pPr>
              <a:buFontTx/>
              <a:buNone/>
            </a:pPr>
            <a:r>
              <a:rPr lang="en-US" altLang="en-US" sz="1800"/>
              <a:t>		    a.  1 Justice switches, 1 Justice retires</a:t>
            </a:r>
          </a:p>
        </p:txBody>
      </p:sp>
      <p:pic>
        <p:nvPicPr>
          <p:cNvPr id="16389" name="Picture 5">
            <a:extLst>
              <a:ext uri="{FF2B5EF4-FFF2-40B4-BE49-F238E27FC236}">
                <a16:creationId xmlns:a16="http://schemas.microsoft.com/office/drawing/2014/main" id="{CA74D705-4652-CCB4-B6D4-C984080C6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724400"/>
            <a:ext cx="3505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a:extLst>
              <a:ext uri="{FF2B5EF4-FFF2-40B4-BE49-F238E27FC236}">
                <a16:creationId xmlns:a16="http://schemas.microsoft.com/office/drawing/2014/main" id="{F12A963E-2564-CD5D-FB63-13A6B1F01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3200400" cy="484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44513395-6E0E-E84A-F7CD-6BDCF5F95553}"/>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cs typeface="Arial" panose="020B0604020202020204" pitchFamily="34" charset="0"/>
              </a:rPr>
              <a:t>This powerpoint was kindly donated to </a:t>
            </a:r>
            <a:r>
              <a:rPr lang="en-GB" altLang="en-US" sz="2400">
                <a:cs typeface="Arial" panose="020B0604020202020204" pitchFamily="34" charset="0"/>
                <a:hlinkClick r:id="rId2"/>
              </a:rPr>
              <a:t>www.worldofteaching.com</a:t>
            </a:r>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r>
              <a:rPr lang="en-GB" altLang="en-US" sz="2400">
                <a:cs typeface="Arial" panose="020B0604020202020204" pitchFamily="34" charset="0"/>
                <a:hlinkClick r:id="rId2"/>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F74E12E-808B-2A36-ADF6-C7C457F91E40}"/>
              </a:ext>
            </a:extLst>
          </p:cNvPr>
          <p:cNvSpPr>
            <a:spLocks noGrp="1" noChangeArrowheads="1"/>
          </p:cNvSpPr>
          <p:nvPr>
            <p:ph type="title"/>
          </p:nvPr>
        </p:nvSpPr>
        <p:spPr>
          <a:xfrm>
            <a:off x="457200" y="274638"/>
            <a:ext cx="2743200" cy="1143000"/>
          </a:xfrm>
        </p:spPr>
        <p:txBody>
          <a:bodyPr/>
          <a:lstStyle/>
          <a:p>
            <a:r>
              <a:rPr lang="en-US" altLang="en-US" sz="4000"/>
              <a:t>1920’s Problems</a:t>
            </a:r>
          </a:p>
        </p:txBody>
      </p:sp>
      <p:sp>
        <p:nvSpPr>
          <p:cNvPr id="27652" name="Oval 4">
            <a:extLst>
              <a:ext uri="{FF2B5EF4-FFF2-40B4-BE49-F238E27FC236}">
                <a16:creationId xmlns:a16="http://schemas.microsoft.com/office/drawing/2014/main" id="{5244B589-1D7A-1B2B-E97F-2664BBEC3EF6}"/>
              </a:ext>
            </a:extLst>
          </p:cNvPr>
          <p:cNvSpPr>
            <a:spLocks noChangeArrowheads="1"/>
          </p:cNvSpPr>
          <p:nvPr/>
        </p:nvSpPr>
        <p:spPr bwMode="auto">
          <a:xfrm>
            <a:off x="3276600" y="228600"/>
            <a:ext cx="2514600" cy="13716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3" name="Oval 5">
            <a:extLst>
              <a:ext uri="{FF2B5EF4-FFF2-40B4-BE49-F238E27FC236}">
                <a16:creationId xmlns:a16="http://schemas.microsoft.com/office/drawing/2014/main" id="{B231376D-55FB-C76C-5797-E6D9BC4BD345}"/>
              </a:ext>
            </a:extLst>
          </p:cNvPr>
          <p:cNvSpPr>
            <a:spLocks noChangeArrowheads="1"/>
          </p:cNvSpPr>
          <p:nvPr/>
        </p:nvSpPr>
        <p:spPr bwMode="auto">
          <a:xfrm>
            <a:off x="6172200" y="2362200"/>
            <a:ext cx="2971800" cy="1981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4" name="Line 6">
            <a:extLst>
              <a:ext uri="{FF2B5EF4-FFF2-40B4-BE49-F238E27FC236}">
                <a16:creationId xmlns:a16="http://schemas.microsoft.com/office/drawing/2014/main" id="{98B9EA3F-00F5-144D-88BE-B754C0FA909C}"/>
              </a:ext>
            </a:extLst>
          </p:cNvPr>
          <p:cNvSpPr>
            <a:spLocks noChangeShapeType="1"/>
          </p:cNvSpPr>
          <p:nvPr/>
        </p:nvSpPr>
        <p:spPr bwMode="auto">
          <a:xfrm>
            <a:off x="5943600" y="1447800"/>
            <a:ext cx="10668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5" name="Text Box 7">
            <a:extLst>
              <a:ext uri="{FF2B5EF4-FFF2-40B4-BE49-F238E27FC236}">
                <a16:creationId xmlns:a16="http://schemas.microsoft.com/office/drawing/2014/main" id="{B9357D3D-8D5A-687E-801A-E5BD96B4EF27}"/>
              </a:ext>
            </a:extLst>
          </p:cNvPr>
          <p:cNvSpPr txBox="1">
            <a:spLocks noChangeArrowheads="1"/>
          </p:cNvSpPr>
          <p:nvPr/>
        </p:nvSpPr>
        <p:spPr bwMode="auto">
          <a:xfrm>
            <a:off x="3581400" y="457200"/>
            <a:ext cx="213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Factories making Too Much, Farms growing too much</a:t>
            </a:r>
          </a:p>
        </p:txBody>
      </p:sp>
      <p:sp>
        <p:nvSpPr>
          <p:cNvPr id="27656" name="Text Box 8">
            <a:extLst>
              <a:ext uri="{FF2B5EF4-FFF2-40B4-BE49-F238E27FC236}">
                <a16:creationId xmlns:a16="http://schemas.microsoft.com/office/drawing/2014/main" id="{AC609CE4-16FB-84CA-9C86-3D01AF0CEBD1}"/>
              </a:ext>
            </a:extLst>
          </p:cNvPr>
          <p:cNvSpPr txBox="1">
            <a:spLocks noChangeArrowheads="1"/>
          </p:cNvSpPr>
          <p:nvPr/>
        </p:nvSpPr>
        <p:spPr bwMode="auto">
          <a:xfrm>
            <a:off x="6477000" y="2743200"/>
            <a:ext cx="24384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Factories Fire Workers                            (Don’t need them)</a:t>
            </a:r>
          </a:p>
          <a:p>
            <a:pPr>
              <a:spcBef>
                <a:spcPct val="50000"/>
              </a:spcBef>
            </a:pPr>
            <a:r>
              <a:rPr lang="en-US" altLang="en-US" sz="1600"/>
              <a:t>       Farm Prices fall (Farmers can’t make $$)</a:t>
            </a:r>
          </a:p>
        </p:txBody>
      </p:sp>
      <p:sp>
        <p:nvSpPr>
          <p:cNvPr id="27657" name="Oval 9">
            <a:extLst>
              <a:ext uri="{FF2B5EF4-FFF2-40B4-BE49-F238E27FC236}">
                <a16:creationId xmlns:a16="http://schemas.microsoft.com/office/drawing/2014/main" id="{7528D043-72F9-5697-F010-5AA3D447803B}"/>
              </a:ext>
            </a:extLst>
          </p:cNvPr>
          <p:cNvSpPr>
            <a:spLocks noChangeArrowheads="1"/>
          </p:cNvSpPr>
          <p:nvPr/>
        </p:nvSpPr>
        <p:spPr bwMode="auto">
          <a:xfrm>
            <a:off x="4572000" y="4953000"/>
            <a:ext cx="3352800" cy="15240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8" name="Text Box 10">
            <a:extLst>
              <a:ext uri="{FF2B5EF4-FFF2-40B4-BE49-F238E27FC236}">
                <a16:creationId xmlns:a16="http://schemas.microsoft.com/office/drawing/2014/main" id="{859056EA-6DAE-9DC6-8030-80FB5EEB5D94}"/>
              </a:ext>
            </a:extLst>
          </p:cNvPr>
          <p:cNvSpPr txBox="1">
            <a:spLocks noChangeArrowheads="1"/>
          </p:cNvSpPr>
          <p:nvPr/>
        </p:nvSpPr>
        <p:spPr bwMode="auto">
          <a:xfrm>
            <a:off x="4953000" y="5181600"/>
            <a:ext cx="2743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Farmers &amp; Factory Workers can’t pay back loans to Banks:    </a:t>
            </a:r>
            <a:r>
              <a:rPr lang="en-US" altLang="en-US" sz="2000" b="1" i="1"/>
              <a:t>DEFAULT!!</a:t>
            </a:r>
          </a:p>
        </p:txBody>
      </p:sp>
      <p:sp>
        <p:nvSpPr>
          <p:cNvPr id="27660" name="Oval 12">
            <a:extLst>
              <a:ext uri="{FF2B5EF4-FFF2-40B4-BE49-F238E27FC236}">
                <a16:creationId xmlns:a16="http://schemas.microsoft.com/office/drawing/2014/main" id="{1A827DCD-7A49-E42B-102C-404CFF0FBE99}"/>
              </a:ext>
            </a:extLst>
          </p:cNvPr>
          <p:cNvSpPr>
            <a:spLocks noChangeArrowheads="1"/>
          </p:cNvSpPr>
          <p:nvPr/>
        </p:nvSpPr>
        <p:spPr bwMode="auto">
          <a:xfrm>
            <a:off x="304800" y="4648200"/>
            <a:ext cx="3124200" cy="1981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1" name="Text Box 13">
            <a:extLst>
              <a:ext uri="{FF2B5EF4-FFF2-40B4-BE49-F238E27FC236}">
                <a16:creationId xmlns:a16="http://schemas.microsoft.com/office/drawing/2014/main" id="{73BFAFBE-6B37-7677-138C-F3CA634B4A3C}"/>
              </a:ext>
            </a:extLst>
          </p:cNvPr>
          <p:cNvSpPr txBox="1">
            <a:spLocks noChangeArrowheads="1"/>
          </p:cNvSpPr>
          <p:nvPr/>
        </p:nvSpPr>
        <p:spPr bwMode="auto">
          <a:xfrm>
            <a:off x="685800" y="5029200"/>
            <a:ext cx="2514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Banks Close</a:t>
            </a:r>
            <a:r>
              <a:rPr lang="en-US" altLang="en-US" sz="1600"/>
              <a:t> because they have no money:  Loans have not been paid   back, can’t give people their savings</a:t>
            </a:r>
          </a:p>
        </p:txBody>
      </p:sp>
      <p:sp>
        <p:nvSpPr>
          <p:cNvPr id="27664" name="AutoShape 16">
            <a:extLst>
              <a:ext uri="{FF2B5EF4-FFF2-40B4-BE49-F238E27FC236}">
                <a16:creationId xmlns:a16="http://schemas.microsoft.com/office/drawing/2014/main" id="{1EEB7B0B-E513-2B2B-D564-3B85E35EC58F}"/>
              </a:ext>
            </a:extLst>
          </p:cNvPr>
          <p:cNvSpPr>
            <a:spLocks noChangeArrowheads="1"/>
          </p:cNvSpPr>
          <p:nvPr/>
        </p:nvSpPr>
        <p:spPr bwMode="auto">
          <a:xfrm>
            <a:off x="0" y="1524000"/>
            <a:ext cx="5486400" cy="3048000"/>
          </a:xfrm>
          <a:prstGeom prst="irregularSeal2">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5" name="Line 17">
            <a:extLst>
              <a:ext uri="{FF2B5EF4-FFF2-40B4-BE49-F238E27FC236}">
                <a16:creationId xmlns:a16="http://schemas.microsoft.com/office/drawing/2014/main" id="{FEA06C3B-8309-00E1-00AC-11778EF37090}"/>
              </a:ext>
            </a:extLst>
          </p:cNvPr>
          <p:cNvSpPr>
            <a:spLocks noChangeShapeType="1"/>
          </p:cNvSpPr>
          <p:nvPr/>
        </p:nvSpPr>
        <p:spPr bwMode="auto">
          <a:xfrm flipH="1">
            <a:off x="7315200" y="44958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6" name="Line 18">
            <a:extLst>
              <a:ext uri="{FF2B5EF4-FFF2-40B4-BE49-F238E27FC236}">
                <a16:creationId xmlns:a16="http://schemas.microsoft.com/office/drawing/2014/main" id="{606250E4-5B5C-C027-AFF7-CA2A2A7C9CF2}"/>
              </a:ext>
            </a:extLst>
          </p:cNvPr>
          <p:cNvSpPr>
            <a:spLocks noChangeShapeType="1"/>
          </p:cNvSpPr>
          <p:nvPr/>
        </p:nvSpPr>
        <p:spPr bwMode="auto">
          <a:xfrm flipH="1">
            <a:off x="3581400" y="59436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7" name="Line 19">
            <a:extLst>
              <a:ext uri="{FF2B5EF4-FFF2-40B4-BE49-F238E27FC236}">
                <a16:creationId xmlns:a16="http://schemas.microsoft.com/office/drawing/2014/main" id="{274015F7-20E5-C166-6BCD-6F441C8F4C32}"/>
              </a:ext>
            </a:extLst>
          </p:cNvPr>
          <p:cNvSpPr>
            <a:spLocks noChangeShapeType="1"/>
          </p:cNvSpPr>
          <p:nvPr/>
        </p:nvSpPr>
        <p:spPr bwMode="auto">
          <a:xfrm flipV="1">
            <a:off x="2971800" y="4343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8" name="Text Box 20">
            <a:extLst>
              <a:ext uri="{FF2B5EF4-FFF2-40B4-BE49-F238E27FC236}">
                <a16:creationId xmlns:a16="http://schemas.microsoft.com/office/drawing/2014/main" id="{95FAA02C-F5F2-517B-62F1-16F1D31A23B9}"/>
              </a:ext>
            </a:extLst>
          </p:cNvPr>
          <p:cNvSpPr txBox="1">
            <a:spLocks noChangeArrowheads="1"/>
          </p:cNvSpPr>
          <p:nvPr/>
        </p:nvSpPr>
        <p:spPr bwMode="auto">
          <a:xfrm>
            <a:off x="1219200" y="2362200"/>
            <a:ext cx="28194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    BANKS Have NO $$</a:t>
            </a:r>
          </a:p>
          <a:p>
            <a:pPr>
              <a:spcBef>
                <a:spcPct val="50000"/>
              </a:spcBef>
            </a:pPr>
            <a:r>
              <a:rPr lang="en-US" altLang="en-US" b="1"/>
              <a:t>PEOPLE LOST SAVINGS &amp; JOBS</a:t>
            </a:r>
          </a:p>
          <a:p>
            <a:pPr>
              <a:spcBef>
                <a:spcPct val="50000"/>
              </a:spcBef>
            </a:pPr>
            <a:r>
              <a:rPr lang="en-US" altLang="en-US" b="1"/>
              <a:t>NO ONE TO HELP!</a:t>
            </a:r>
          </a:p>
          <a:p>
            <a:pPr>
              <a:spcBef>
                <a:spcPct val="50000"/>
              </a:spcBef>
            </a:pPr>
            <a:endParaRPr lang="en-US" altLang="en-US"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DD87B4C-499A-974F-5225-2BF3E6A0A381}"/>
              </a:ext>
            </a:extLst>
          </p:cNvPr>
          <p:cNvSpPr>
            <a:spLocks noGrp="1" noChangeArrowheads="1"/>
          </p:cNvSpPr>
          <p:nvPr>
            <p:ph type="title"/>
          </p:nvPr>
        </p:nvSpPr>
        <p:spPr/>
        <p:txBody>
          <a:bodyPr/>
          <a:lstStyle/>
          <a:p>
            <a:endParaRPr lang="en-US" altLang="en-US"/>
          </a:p>
        </p:txBody>
      </p:sp>
      <p:pic>
        <p:nvPicPr>
          <p:cNvPr id="17412" name="Picture 4">
            <a:extLst>
              <a:ext uri="{FF2B5EF4-FFF2-40B4-BE49-F238E27FC236}">
                <a16:creationId xmlns:a16="http://schemas.microsoft.com/office/drawing/2014/main" id="{75114CA2-E535-0F0E-7548-AC8135333136}"/>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0"/>
            <a:ext cx="8382000" cy="503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AutoShape 5">
            <a:extLst>
              <a:ext uri="{FF2B5EF4-FFF2-40B4-BE49-F238E27FC236}">
                <a16:creationId xmlns:a16="http://schemas.microsoft.com/office/drawing/2014/main" id="{49D9838F-9EA1-FC93-8789-1360DF182B75}"/>
              </a:ext>
            </a:extLst>
          </p:cNvPr>
          <p:cNvSpPr>
            <a:spLocks noChangeArrowheads="1"/>
          </p:cNvSpPr>
          <p:nvPr/>
        </p:nvSpPr>
        <p:spPr bwMode="auto">
          <a:xfrm>
            <a:off x="304800" y="5029200"/>
            <a:ext cx="2209800" cy="1828800"/>
          </a:xfrm>
          <a:prstGeom prst="rightArrow">
            <a:avLst>
              <a:gd name="adj1" fmla="val 50000"/>
              <a:gd name="adj2" fmla="val 30208"/>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AutoShape 6">
            <a:extLst>
              <a:ext uri="{FF2B5EF4-FFF2-40B4-BE49-F238E27FC236}">
                <a16:creationId xmlns:a16="http://schemas.microsoft.com/office/drawing/2014/main" id="{5BE1108F-1A4A-A706-9682-D8318F3320CD}"/>
              </a:ext>
            </a:extLst>
          </p:cNvPr>
          <p:cNvSpPr>
            <a:spLocks noChangeArrowheads="1"/>
          </p:cNvSpPr>
          <p:nvPr/>
        </p:nvSpPr>
        <p:spPr bwMode="auto">
          <a:xfrm>
            <a:off x="3352800" y="4724400"/>
            <a:ext cx="2209800" cy="2133600"/>
          </a:xfrm>
          <a:prstGeom prst="rightArrow">
            <a:avLst>
              <a:gd name="adj1" fmla="val 50000"/>
              <a:gd name="adj2" fmla="val 25893"/>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5" name="Text Box 7">
            <a:extLst>
              <a:ext uri="{FF2B5EF4-FFF2-40B4-BE49-F238E27FC236}">
                <a16:creationId xmlns:a16="http://schemas.microsoft.com/office/drawing/2014/main" id="{CDF85016-93C6-0B47-2D86-E6EDB5489394}"/>
              </a:ext>
            </a:extLst>
          </p:cNvPr>
          <p:cNvSpPr txBox="1">
            <a:spLocks noChangeArrowheads="1"/>
          </p:cNvSpPr>
          <p:nvPr/>
        </p:nvSpPr>
        <p:spPr bwMode="auto">
          <a:xfrm>
            <a:off x="5715000" y="5486400"/>
            <a:ext cx="45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a:t>=</a:t>
            </a:r>
          </a:p>
        </p:txBody>
      </p:sp>
      <p:sp>
        <p:nvSpPr>
          <p:cNvPr id="17416" name="Text Box 8">
            <a:extLst>
              <a:ext uri="{FF2B5EF4-FFF2-40B4-BE49-F238E27FC236}">
                <a16:creationId xmlns:a16="http://schemas.microsoft.com/office/drawing/2014/main" id="{597B18A6-4130-49EF-1E96-DD55EF9EC824}"/>
              </a:ext>
            </a:extLst>
          </p:cNvPr>
          <p:cNvSpPr txBox="1">
            <a:spLocks noChangeArrowheads="1"/>
          </p:cNvSpPr>
          <p:nvPr/>
        </p:nvSpPr>
        <p:spPr bwMode="auto">
          <a:xfrm>
            <a:off x="2667000" y="5486400"/>
            <a:ext cx="45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a:t>+</a:t>
            </a:r>
          </a:p>
        </p:txBody>
      </p:sp>
      <p:sp>
        <p:nvSpPr>
          <p:cNvPr id="17417" name="toilet">
            <a:extLst>
              <a:ext uri="{FF2B5EF4-FFF2-40B4-BE49-F238E27FC236}">
                <a16:creationId xmlns:a16="http://schemas.microsoft.com/office/drawing/2014/main" id="{ECC21BE0-6AB2-38CA-3D51-56F717ADC02E}"/>
              </a:ext>
            </a:extLst>
          </p:cNvPr>
          <p:cNvSpPr>
            <a:spLocks noEditPoints="1" noChangeArrowheads="1"/>
          </p:cNvSpPr>
          <p:nvPr/>
        </p:nvSpPr>
        <p:spPr bwMode="auto">
          <a:xfrm>
            <a:off x="6400800" y="5181600"/>
            <a:ext cx="2133600" cy="1438275"/>
          </a:xfrm>
          <a:custGeom>
            <a:avLst/>
            <a:gdLst>
              <a:gd name="T0" fmla="*/ 0 w 21600"/>
              <a:gd name="T1" fmla="*/ 0 h 21600"/>
              <a:gd name="T2" fmla="*/ 10800 w 21600"/>
              <a:gd name="T3" fmla="*/ 0 h 21600"/>
              <a:gd name="T4" fmla="*/ 21600 w 21600"/>
              <a:gd name="T5" fmla="*/ 0 h 21600"/>
              <a:gd name="T6" fmla="*/ 10800 w 21600"/>
              <a:gd name="T7" fmla="*/ 21600 h 21600"/>
              <a:gd name="T8" fmla="*/ 931 w 21600"/>
              <a:gd name="T9" fmla="*/ 538 h 21600"/>
              <a:gd name="T10" fmla="*/ 20729 w 21600"/>
              <a:gd name="T11" fmla="*/ 6606 h 21600"/>
            </a:gdLst>
            <a:ahLst/>
            <a:cxnLst>
              <a:cxn ang="0">
                <a:pos x="T0" y="T1"/>
              </a:cxn>
              <a:cxn ang="0">
                <a:pos x="T2" y="T3"/>
              </a:cxn>
              <a:cxn ang="0">
                <a:pos x="T4" y="T5"/>
              </a:cxn>
              <a:cxn ang="0">
                <a:pos x="T6" y="T7"/>
              </a:cxn>
            </a:cxnLst>
            <a:rect l="T8" t="T9" r="T10" b="T11"/>
            <a:pathLst>
              <a:path w="21600" h="21600" extrusionOk="0">
                <a:moveTo>
                  <a:pt x="21600" y="7298"/>
                </a:moveTo>
                <a:lnTo>
                  <a:pt x="21600" y="0"/>
                </a:lnTo>
                <a:lnTo>
                  <a:pt x="10679" y="0"/>
                </a:lnTo>
                <a:lnTo>
                  <a:pt x="0" y="0"/>
                </a:lnTo>
                <a:lnTo>
                  <a:pt x="0" y="7298"/>
                </a:lnTo>
                <a:lnTo>
                  <a:pt x="6033" y="7298"/>
                </a:lnTo>
                <a:lnTo>
                  <a:pt x="6206" y="7616"/>
                </a:lnTo>
                <a:lnTo>
                  <a:pt x="6310" y="7935"/>
                </a:lnTo>
                <a:lnTo>
                  <a:pt x="6345" y="8302"/>
                </a:lnTo>
                <a:lnTo>
                  <a:pt x="6310" y="8620"/>
                </a:lnTo>
                <a:lnTo>
                  <a:pt x="6206" y="8963"/>
                </a:lnTo>
                <a:lnTo>
                  <a:pt x="6102" y="9331"/>
                </a:lnTo>
                <a:lnTo>
                  <a:pt x="5894" y="9722"/>
                </a:lnTo>
                <a:lnTo>
                  <a:pt x="5513" y="10163"/>
                </a:lnTo>
                <a:lnTo>
                  <a:pt x="4577" y="11339"/>
                </a:lnTo>
                <a:lnTo>
                  <a:pt x="3848" y="12539"/>
                </a:lnTo>
                <a:lnTo>
                  <a:pt x="3363" y="13641"/>
                </a:lnTo>
                <a:lnTo>
                  <a:pt x="3086" y="14718"/>
                </a:lnTo>
                <a:lnTo>
                  <a:pt x="3051" y="15649"/>
                </a:lnTo>
                <a:lnTo>
                  <a:pt x="3086" y="16580"/>
                </a:lnTo>
                <a:lnTo>
                  <a:pt x="3467" y="17510"/>
                </a:lnTo>
                <a:lnTo>
                  <a:pt x="3952" y="18294"/>
                </a:lnTo>
                <a:lnTo>
                  <a:pt x="4577" y="19029"/>
                </a:lnTo>
                <a:lnTo>
                  <a:pt x="5270" y="19616"/>
                </a:lnTo>
                <a:lnTo>
                  <a:pt x="6137" y="20229"/>
                </a:lnTo>
                <a:lnTo>
                  <a:pt x="6969" y="20718"/>
                </a:lnTo>
                <a:lnTo>
                  <a:pt x="7905" y="21061"/>
                </a:lnTo>
                <a:lnTo>
                  <a:pt x="8876" y="21331"/>
                </a:lnTo>
                <a:lnTo>
                  <a:pt x="9812" y="21600"/>
                </a:lnTo>
                <a:lnTo>
                  <a:pt x="10817" y="21600"/>
                </a:lnTo>
                <a:lnTo>
                  <a:pt x="11753" y="21600"/>
                </a:lnTo>
                <a:lnTo>
                  <a:pt x="12690" y="21331"/>
                </a:lnTo>
                <a:lnTo>
                  <a:pt x="13695" y="21061"/>
                </a:lnTo>
                <a:lnTo>
                  <a:pt x="14492" y="20718"/>
                </a:lnTo>
                <a:lnTo>
                  <a:pt x="15359" y="20229"/>
                </a:lnTo>
                <a:lnTo>
                  <a:pt x="16157" y="19616"/>
                </a:lnTo>
                <a:lnTo>
                  <a:pt x="16781" y="19029"/>
                </a:lnTo>
                <a:lnTo>
                  <a:pt x="17335" y="18294"/>
                </a:lnTo>
                <a:lnTo>
                  <a:pt x="17717" y="17510"/>
                </a:lnTo>
                <a:lnTo>
                  <a:pt x="18098" y="16580"/>
                </a:lnTo>
                <a:lnTo>
                  <a:pt x="18237" y="15649"/>
                </a:lnTo>
                <a:lnTo>
                  <a:pt x="18098" y="14718"/>
                </a:lnTo>
                <a:lnTo>
                  <a:pt x="17856" y="13641"/>
                </a:lnTo>
                <a:lnTo>
                  <a:pt x="17231" y="12539"/>
                </a:lnTo>
                <a:lnTo>
                  <a:pt x="16538" y="11339"/>
                </a:lnTo>
                <a:lnTo>
                  <a:pt x="15533" y="10163"/>
                </a:lnTo>
                <a:lnTo>
                  <a:pt x="15221" y="9722"/>
                </a:lnTo>
                <a:lnTo>
                  <a:pt x="14978" y="9404"/>
                </a:lnTo>
                <a:lnTo>
                  <a:pt x="14804" y="9012"/>
                </a:lnTo>
                <a:lnTo>
                  <a:pt x="14735" y="8620"/>
                </a:lnTo>
                <a:lnTo>
                  <a:pt x="14700" y="8302"/>
                </a:lnTo>
                <a:lnTo>
                  <a:pt x="14735" y="7959"/>
                </a:lnTo>
                <a:lnTo>
                  <a:pt x="14874" y="7616"/>
                </a:lnTo>
                <a:lnTo>
                  <a:pt x="14978" y="7298"/>
                </a:lnTo>
                <a:lnTo>
                  <a:pt x="21600" y="7298"/>
                </a:lnTo>
                <a:close/>
              </a:path>
              <a:path w="21600" h="21600" extrusionOk="0">
                <a:moveTo>
                  <a:pt x="21600" y="7298"/>
                </a:moveTo>
                <a:lnTo>
                  <a:pt x="6033" y="7298"/>
                </a:lnTo>
                <a:lnTo>
                  <a:pt x="11164" y="7298"/>
                </a:lnTo>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7418" name="Text Box 10">
            <a:extLst>
              <a:ext uri="{FF2B5EF4-FFF2-40B4-BE49-F238E27FC236}">
                <a16:creationId xmlns:a16="http://schemas.microsoft.com/office/drawing/2014/main" id="{BE6E3117-96B0-D8FA-6067-752894AEABF9}"/>
              </a:ext>
            </a:extLst>
          </p:cNvPr>
          <p:cNvSpPr txBox="1">
            <a:spLocks noChangeArrowheads="1"/>
          </p:cNvSpPr>
          <p:nvPr/>
        </p:nvSpPr>
        <p:spPr bwMode="auto">
          <a:xfrm>
            <a:off x="533400" y="5638800"/>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People Default on Loans</a:t>
            </a:r>
          </a:p>
        </p:txBody>
      </p:sp>
      <p:sp>
        <p:nvSpPr>
          <p:cNvPr id="17419" name="Text Box 11">
            <a:extLst>
              <a:ext uri="{FF2B5EF4-FFF2-40B4-BE49-F238E27FC236}">
                <a16:creationId xmlns:a16="http://schemas.microsoft.com/office/drawing/2014/main" id="{6BECF8E1-FB5B-629E-4A6A-77E600BC715D}"/>
              </a:ext>
            </a:extLst>
          </p:cNvPr>
          <p:cNvSpPr txBox="1">
            <a:spLocks noChangeArrowheads="1"/>
          </p:cNvSpPr>
          <p:nvPr/>
        </p:nvSpPr>
        <p:spPr bwMode="auto">
          <a:xfrm>
            <a:off x="3505200" y="5334000"/>
            <a:ext cx="152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Banks have no money to give people</a:t>
            </a:r>
          </a:p>
        </p:txBody>
      </p:sp>
      <p:sp>
        <p:nvSpPr>
          <p:cNvPr id="17420" name="Text Box 12">
            <a:extLst>
              <a:ext uri="{FF2B5EF4-FFF2-40B4-BE49-F238E27FC236}">
                <a16:creationId xmlns:a16="http://schemas.microsoft.com/office/drawing/2014/main" id="{A7AD50DD-9B1A-929C-B73E-C0AE96E4A99B}"/>
              </a:ext>
            </a:extLst>
          </p:cNvPr>
          <p:cNvSpPr txBox="1">
            <a:spLocks noChangeArrowheads="1"/>
          </p:cNvSpPr>
          <p:nvPr/>
        </p:nvSpPr>
        <p:spPr bwMode="auto">
          <a:xfrm>
            <a:off x="6629400" y="52578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Banks Close</a:t>
            </a:r>
          </a:p>
        </p:txBody>
      </p:sp>
      <p:sp>
        <p:nvSpPr>
          <p:cNvPr id="17421" name="Text Box 13">
            <a:extLst>
              <a:ext uri="{FF2B5EF4-FFF2-40B4-BE49-F238E27FC236}">
                <a16:creationId xmlns:a16="http://schemas.microsoft.com/office/drawing/2014/main" id="{0D2E9BA6-2D50-707A-248A-C83CF98F4C87}"/>
              </a:ext>
            </a:extLst>
          </p:cNvPr>
          <p:cNvSpPr txBox="1">
            <a:spLocks noChangeArrowheads="1"/>
          </p:cNvSpPr>
          <p:nvPr/>
        </p:nvSpPr>
        <p:spPr bwMode="auto">
          <a:xfrm>
            <a:off x="6858000" y="58674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People Loose savings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5FC0E0C-687E-5197-AEC4-C608C89482BE}"/>
              </a:ext>
            </a:extLst>
          </p:cNvPr>
          <p:cNvSpPr>
            <a:spLocks noGrp="1" noChangeArrowheads="1"/>
          </p:cNvSpPr>
          <p:nvPr>
            <p:ph type="title"/>
          </p:nvPr>
        </p:nvSpPr>
        <p:spPr>
          <a:xfrm>
            <a:off x="228600" y="152400"/>
            <a:ext cx="8229600" cy="563563"/>
          </a:xfrm>
        </p:spPr>
        <p:txBody>
          <a:bodyPr/>
          <a:lstStyle/>
          <a:p>
            <a:pPr algn="l"/>
            <a:r>
              <a:rPr lang="en-US" altLang="en-US" sz="2400" b="1"/>
              <a:t>OBJ #1- Cause &amp; Sparks of Depression</a:t>
            </a:r>
          </a:p>
        </p:txBody>
      </p:sp>
      <p:sp>
        <p:nvSpPr>
          <p:cNvPr id="4099" name="Rectangle 3">
            <a:extLst>
              <a:ext uri="{FF2B5EF4-FFF2-40B4-BE49-F238E27FC236}">
                <a16:creationId xmlns:a16="http://schemas.microsoft.com/office/drawing/2014/main" id="{DCFCF19B-81E2-CA37-BA71-3F07EACB3896}"/>
              </a:ext>
            </a:extLst>
          </p:cNvPr>
          <p:cNvSpPr>
            <a:spLocks noGrp="1" noChangeArrowheads="1"/>
          </p:cNvSpPr>
          <p:nvPr>
            <p:ph type="body" idx="1"/>
          </p:nvPr>
        </p:nvSpPr>
        <p:spPr>
          <a:xfrm>
            <a:off x="228600" y="914400"/>
            <a:ext cx="8686800" cy="5486400"/>
          </a:xfrm>
        </p:spPr>
        <p:txBody>
          <a:bodyPr/>
          <a:lstStyle/>
          <a:p>
            <a:pPr marL="609600" indent="-609600">
              <a:buFontTx/>
              <a:buNone/>
            </a:pPr>
            <a:r>
              <a:rPr lang="en-US" altLang="en-US"/>
              <a:t>    </a:t>
            </a:r>
            <a:r>
              <a:rPr lang="en-US" altLang="en-US" sz="1800" b="1"/>
              <a:t>B.  SPARK!!! Of the Depression</a:t>
            </a:r>
          </a:p>
          <a:p>
            <a:pPr marL="609600" indent="-609600">
              <a:buFontTx/>
              <a:buNone/>
            </a:pPr>
            <a:r>
              <a:rPr lang="en-US" altLang="en-US" sz="1800" b="1"/>
              <a:t>	1. Stock Market Crash, </a:t>
            </a:r>
            <a:r>
              <a:rPr lang="en-US" altLang="en-US" sz="1800"/>
              <a:t>Black Thur. Oct. 29, 1929</a:t>
            </a:r>
          </a:p>
          <a:p>
            <a:pPr marL="609600" indent="-609600">
              <a:buFontTx/>
              <a:buNone/>
            </a:pPr>
            <a:r>
              <a:rPr lang="en-US" altLang="en-US" sz="1800"/>
              <a:t>		a. Summer 1929, Investors begin to sell stocks</a:t>
            </a:r>
          </a:p>
          <a:p>
            <a:pPr marL="609600" indent="-609600">
              <a:buFontTx/>
              <a:buNone/>
            </a:pPr>
            <a:r>
              <a:rPr lang="en-US" altLang="en-US" sz="1800"/>
              <a:t>		b. Supply &amp; Demand Again – Massive Sell-Off and prices begin to ______</a:t>
            </a:r>
            <a:endParaRPr lang="en-US" altLang="en-US" sz="1800" b="1"/>
          </a:p>
          <a:p>
            <a:pPr marL="609600" indent="-609600">
              <a:buFontTx/>
              <a:buNone/>
            </a:pPr>
            <a:r>
              <a:rPr lang="en-US" altLang="en-US" sz="1800" b="1"/>
              <a:t>	2.  How???</a:t>
            </a:r>
          </a:p>
          <a:p>
            <a:pPr marL="609600" indent="-609600">
              <a:buFontTx/>
              <a:buNone/>
            </a:pPr>
            <a:r>
              <a:rPr lang="en-US" altLang="en-US" sz="1800" b="1"/>
              <a:t>		a. Buying on Margin  (Borrowing $$)</a:t>
            </a:r>
            <a:endParaRPr lang="en-US" altLang="en-US" sz="1800"/>
          </a:p>
          <a:p>
            <a:pPr marL="609600" indent="-609600">
              <a:buFontTx/>
              <a:buNone/>
            </a:pPr>
            <a:r>
              <a:rPr lang="en-US" altLang="en-US" sz="1800"/>
              <a:t>		    	 - Buy stock by just paying a small portion of what the stock is 				worth</a:t>
            </a:r>
          </a:p>
          <a:p>
            <a:pPr marL="609600" indent="-609600">
              <a:buFontTx/>
              <a:buNone/>
            </a:pPr>
            <a:r>
              <a:rPr lang="en-US" altLang="en-US" sz="1800"/>
              <a:t>				ex.- 100 shares at $10= $1000 only pay $300 </a:t>
            </a:r>
          </a:p>
          <a:p>
            <a:pPr marL="609600" indent="-609600">
              <a:buFontTx/>
              <a:buNone/>
            </a:pPr>
            <a:r>
              <a:rPr lang="en-US" altLang="en-US" sz="1800"/>
              <a:t>				</a:t>
            </a:r>
            <a:r>
              <a:rPr lang="en-US" altLang="en-US" sz="1800" b="1"/>
              <a:t>still owe $700</a:t>
            </a:r>
          </a:p>
          <a:p>
            <a:pPr marL="609600" indent="-609600">
              <a:buFontTx/>
              <a:buNone/>
            </a:pPr>
            <a:r>
              <a:rPr lang="en-US" altLang="en-US" sz="1800" b="1"/>
              <a:t>		    		 -</a:t>
            </a:r>
            <a:r>
              <a:rPr lang="en-US" altLang="en-US" sz="1800"/>
              <a:t>Problem, stock crashes and you loose your money and 			can’t payback stock broker</a:t>
            </a:r>
          </a:p>
          <a:p>
            <a:pPr marL="609600" indent="-609600">
              <a:buFontTx/>
              <a:buNone/>
            </a:pPr>
            <a:r>
              <a:rPr lang="en-US" altLang="en-US" sz="1800"/>
              <a:t>		    		 - stock broker can’t pay back bank </a:t>
            </a:r>
          </a:p>
        </p:txBody>
      </p:sp>
      <p:pic>
        <p:nvPicPr>
          <p:cNvPr id="4101" name="Picture 5">
            <a:extLst>
              <a:ext uri="{FF2B5EF4-FFF2-40B4-BE49-F238E27FC236}">
                <a16:creationId xmlns:a16="http://schemas.microsoft.com/office/drawing/2014/main" id="{EB4882FC-8E57-E837-DF21-40AC85B0E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05200"/>
            <a:ext cx="256698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a:extLst>
              <a:ext uri="{FF2B5EF4-FFF2-40B4-BE49-F238E27FC236}">
                <a16:creationId xmlns:a16="http://schemas.microsoft.com/office/drawing/2014/main" id="{995122E1-77F2-2274-F686-F6144084A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731963" cy="180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0534B33-5FB1-4CB6-3B18-6FC99B76C86C}"/>
              </a:ext>
            </a:extLst>
          </p:cNvPr>
          <p:cNvSpPr>
            <a:spLocks noGrp="1" noChangeArrowheads="1"/>
          </p:cNvSpPr>
          <p:nvPr>
            <p:ph type="title"/>
          </p:nvPr>
        </p:nvSpPr>
        <p:spPr/>
        <p:txBody>
          <a:bodyPr/>
          <a:lstStyle/>
          <a:p>
            <a:endParaRPr lang="en-US" altLang="en-US"/>
          </a:p>
        </p:txBody>
      </p:sp>
      <p:sp>
        <p:nvSpPr>
          <p:cNvPr id="5123" name="Rectangle 3">
            <a:extLst>
              <a:ext uri="{FF2B5EF4-FFF2-40B4-BE49-F238E27FC236}">
                <a16:creationId xmlns:a16="http://schemas.microsoft.com/office/drawing/2014/main" id="{888E91F6-A822-4B89-DBC9-347DC90DAC51}"/>
              </a:ext>
            </a:extLst>
          </p:cNvPr>
          <p:cNvSpPr>
            <a:spLocks noGrp="1" noChangeArrowheads="1"/>
          </p:cNvSpPr>
          <p:nvPr>
            <p:ph type="body" idx="1"/>
          </p:nvPr>
        </p:nvSpPr>
        <p:spPr/>
        <p:txBody>
          <a:bodyPr/>
          <a:lstStyle/>
          <a:p>
            <a:endParaRPr lang="en-US" altLang="en-US"/>
          </a:p>
        </p:txBody>
      </p:sp>
      <p:pic>
        <p:nvPicPr>
          <p:cNvPr id="5125" name="Picture 5">
            <a:extLst>
              <a:ext uri="{FF2B5EF4-FFF2-40B4-BE49-F238E27FC236}">
                <a16:creationId xmlns:a16="http://schemas.microsoft.com/office/drawing/2014/main" id="{01475528-E106-CB27-C7F9-148B93002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7EB8512-EEAC-5B1D-E804-A0AE0F6E874A}"/>
              </a:ext>
            </a:extLst>
          </p:cNvPr>
          <p:cNvSpPr>
            <a:spLocks noGrp="1" noChangeArrowheads="1"/>
          </p:cNvSpPr>
          <p:nvPr>
            <p:ph type="title"/>
          </p:nvPr>
        </p:nvSpPr>
        <p:spPr>
          <a:xfrm>
            <a:off x="228600" y="228600"/>
            <a:ext cx="8229600" cy="563563"/>
          </a:xfrm>
        </p:spPr>
        <p:txBody>
          <a:bodyPr/>
          <a:lstStyle/>
          <a:p>
            <a:pPr algn="l"/>
            <a:r>
              <a:rPr lang="en-US" altLang="en-US" sz="2400" b="1"/>
              <a:t>OBJ #1- Cause &amp; Sparks of Depression</a:t>
            </a:r>
          </a:p>
        </p:txBody>
      </p:sp>
      <p:sp>
        <p:nvSpPr>
          <p:cNvPr id="6147" name="Rectangle 3">
            <a:extLst>
              <a:ext uri="{FF2B5EF4-FFF2-40B4-BE49-F238E27FC236}">
                <a16:creationId xmlns:a16="http://schemas.microsoft.com/office/drawing/2014/main" id="{BDA51CB5-A694-44EF-5827-369A81773918}"/>
              </a:ext>
            </a:extLst>
          </p:cNvPr>
          <p:cNvSpPr>
            <a:spLocks noGrp="1" noChangeArrowheads="1"/>
          </p:cNvSpPr>
          <p:nvPr>
            <p:ph type="body" idx="1"/>
          </p:nvPr>
        </p:nvSpPr>
        <p:spPr>
          <a:xfrm>
            <a:off x="228600" y="1143000"/>
            <a:ext cx="8458200" cy="4983163"/>
          </a:xfrm>
        </p:spPr>
        <p:txBody>
          <a:bodyPr/>
          <a:lstStyle/>
          <a:p>
            <a:pPr>
              <a:lnSpc>
                <a:spcPct val="90000"/>
              </a:lnSpc>
              <a:buFontTx/>
              <a:buNone/>
            </a:pPr>
            <a:r>
              <a:rPr lang="en-US" altLang="en-US" sz="2400" b="1"/>
              <a:t>QUICK REVIEW:</a:t>
            </a:r>
          </a:p>
          <a:p>
            <a:pPr>
              <a:lnSpc>
                <a:spcPct val="90000"/>
              </a:lnSpc>
              <a:buFontTx/>
              <a:buNone/>
            </a:pPr>
            <a:endParaRPr lang="en-US" altLang="en-US" sz="2400" b="1"/>
          </a:p>
          <a:p>
            <a:pPr>
              <a:lnSpc>
                <a:spcPct val="90000"/>
              </a:lnSpc>
              <a:buFontTx/>
              <a:buNone/>
            </a:pPr>
            <a:r>
              <a:rPr lang="en-US" altLang="en-US" sz="2400" b="1"/>
              <a:t>Causes:  1.  Overproduction</a:t>
            </a:r>
          </a:p>
          <a:p>
            <a:pPr>
              <a:lnSpc>
                <a:spcPct val="90000"/>
              </a:lnSpc>
              <a:buFontTx/>
              <a:buNone/>
            </a:pPr>
            <a:r>
              <a:rPr lang="en-US" altLang="en-US" sz="2400" b="1"/>
              <a:t>		      2.  Bank Closings</a:t>
            </a:r>
          </a:p>
          <a:p>
            <a:pPr>
              <a:lnSpc>
                <a:spcPct val="90000"/>
              </a:lnSpc>
              <a:buFontTx/>
              <a:buNone/>
            </a:pPr>
            <a:endParaRPr lang="en-US" altLang="en-US" sz="2400" b="1"/>
          </a:p>
          <a:p>
            <a:pPr>
              <a:lnSpc>
                <a:spcPct val="90000"/>
              </a:lnSpc>
              <a:buFontTx/>
              <a:buNone/>
            </a:pPr>
            <a:r>
              <a:rPr lang="en-US" altLang="en-US" sz="2400" b="1"/>
              <a:t>Spark:  1. Stock Market Crash</a:t>
            </a:r>
          </a:p>
          <a:p>
            <a:pPr>
              <a:lnSpc>
                <a:spcPct val="90000"/>
              </a:lnSpc>
              <a:buFontTx/>
              <a:buNone/>
            </a:pPr>
            <a:endParaRPr lang="en-US" altLang="en-US" sz="2400" b="1"/>
          </a:p>
          <a:p>
            <a:pPr>
              <a:lnSpc>
                <a:spcPct val="90000"/>
              </a:lnSpc>
              <a:buFontTx/>
              <a:buNone/>
            </a:pPr>
            <a:r>
              <a:rPr lang="en-US" altLang="en-US" sz="2400" b="1"/>
              <a:t>Results:  1.  Unemployment</a:t>
            </a:r>
          </a:p>
          <a:p>
            <a:pPr>
              <a:lnSpc>
                <a:spcPct val="90000"/>
              </a:lnSpc>
              <a:buFontTx/>
              <a:buNone/>
            </a:pPr>
            <a:r>
              <a:rPr lang="en-US" altLang="en-US" sz="2400" b="1"/>
              <a:t>	             2.  Life Savings Lost</a:t>
            </a:r>
          </a:p>
        </p:txBody>
      </p:sp>
      <p:pic>
        <p:nvPicPr>
          <p:cNvPr id="6148" name="Picture 4">
            <a:extLst>
              <a:ext uri="{FF2B5EF4-FFF2-40B4-BE49-F238E27FC236}">
                <a16:creationId xmlns:a16="http://schemas.microsoft.com/office/drawing/2014/main" id="{1E9F9F42-B665-FC6C-F71D-08AE69815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267200"/>
            <a:ext cx="2209800" cy="2208213"/>
          </a:xfrm>
          <a:prstGeom prst="rect">
            <a:avLst/>
          </a:prstGeom>
          <a:noFill/>
          <a:extLst>
            <a:ext uri="{909E8E84-426E-40DD-AFC4-6F175D3DCCD1}">
              <a14:hiddenFill xmlns:a14="http://schemas.microsoft.com/office/drawing/2010/main">
                <a:solidFill>
                  <a:srgbClr val="FFFFFF"/>
                </a:solidFill>
              </a14:hiddenFill>
            </a:ext>
          </a:extLst>
        </p:spPr>
      </p:pic>
      <p:sp>
        <p:nvSpPr>
          <p:cNvPr id="6152" name="WordArt 8">
            <a:extLst>
              <a:ext uri="{FF2B5EF4-FFF2-40B4-BE49-F238E27FC236}">
                <a16:creationId xmlns:a16="http://schemas.microsoft.com/office/drawing/2014/main" id="{7CE4AC31-9E77-04E5-7C50-396A340496ED}"/>
              </a:ext>
            </a:extLst>
          </p:cNvPr>
          <p:cNvSpPr>
            <a:spLocks noChangeArrowheads="1" noChangeShapeType="1" noTextEdit="1"/>
          </p:cNvSpPr>
          <p:nvPr/>
        </p:nvSpPr>
        <p:spPr bwMode="auto">
          <a:xfrm>
            <a:off x="4572000" y="1371600"/>
            <a:ext cx="4191000" cy="10668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TOO MUCH STUFF!</a:t>
            </a:r>
          </a:p>
        </p:txBody>
      </p:sp>
      <p:sp>
        <p:nvSpPr>
          <p:cNvPr id="6153" name="WordArt 9">
            <a:extLst>
              <a:ext uri="{FF2B5EF4-FFF2-40B4-BE49-F238E27FC236}">
                <a16:creationId xmlns:a16="http://schemas.microsoft.com/office/drawing/2014/main" id="{8D09C8E6-5423-A8E3-B82D-3AB9A8FF03F4}"/>
              </a:ext>
            </a:extLst>
          </p:cNvPr>
          <p:cNvSpPr>
            <a:spLocks noChangeArrowheads="1" noChangeShapeType="1" noTextEdit="1"/>
          </p:cNvSpPr>
          <p:nvPr/>
        </p:nvSpPr>
        <p:spPr bwMode="auto">
          <a:xfrm>
            <a:off x="5257800" y="2895600"/>
            <a:ext cx="3581400" cy="13716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GB" sz="3600" kern="10">
                <a:ln w="9525">
                  <a:solidFill>
                    <a:srgbClr val="000000"/>
                  </a:solidFill>
                  <a:round/>
                  <a:headEnd/>
                  <a:tailEnd/>
                </a:ln>
                <a:solidFill>
                  <a:srgbClr val="000000"/>
                </a:solidFill>
                <a:latin typeface="Impact" panose="020B0806030902050204" pitchFamily="34" charset="0"/>
              </a:rPr>
              <a:t>BLACK TUESDAY</a:t>
            </a:r>
          </a:p>
        </p:txBody>
      </p:sp>
      <p:pic>
        <p:nvPicPr>
          <p:cNvPr id="6155" name="Picture 11">
            <a:extLst>
              <a:ext uri="{FF2B5EF4-FFF2-40B4-BE49-F238E27FC236}">
                <a16:creationId xmlns:a16="http://schemas.microsoft.com/office/drawing/2014/main" id="{D2123FF6-98EA-C09F-6ED0-E4A626708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53000"/>
            <a:ext cx="25146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86A43FD-B917-AC77-BB53-6BDF3A93FA46}"/>
              </a:ext>
            </a:extLst>
          </p:cNvPr>
          <p:cNvSpPr>
            <a:spLocks noGrp="1" noChangeArrowheads="1"/>
          </p:cNvSpPr>
          <p:nvPr>
            <p:ph type="title"/>
          </p:nvPr>
        </p:nvSpPr>
        <p:spPr>
          <a:xfrm>
            <a:off x="228600" y="228600"/>
            <a:ext cx="8915400" cy="1066800"/>
          </a:xfrm>
        </p:spPr>
        <p:txBody>
          <a:bodyPr/>
          <a:lstStyle/>
          <a:p>
            <a:pPr algn="l"/>
            <a:r>
              <a:rPr lang="en-US" altLang="en-US" sz="2400" b="1"/>
              <a:t>OBJ #2 -</a:t>
            </a:r>
            <a:r>
              <a:rPr lang="en-US" altLang="en-US" sz="1800" b="1"/>
              <a:t>Describe how the Great Depression affected people.  </a:t>
            </a:r>
            <a:r>
              <a:rPr lang="en-US" altLang="en-US" sz="1800"/>
              <a:t>Who was the president when it started, and what did he do to help?  Who tried to help the poor and what problems did they have?  How did people try to escape the Great Depression?</a:t>
            </a:r>
            <a:endParaRPr lang="en-US" altLang="en-US" sz="1600"/>
          </a:p>
        </p:txBody>
      </p:sp>
      <p:sp>
        <p:nvSpPr>
          <p:cNvPr id="7171" name="Rectangle 3">
            <a:extLst>
              <a:ext uri="{FF2B5EF4-FFF2-40B4-BE49-F238E27FC236}">
                <a16:creationId xmlns:a16="http://schemas.microsoft.com/office/drawing/2014/main" id="{8BC30D7D-FD2F-4433-4E65-F82218E3766F}"/>
              </a:ext>
            </a:extLst>
          </p:cNvPr>
          <p:cNvSpPr>
            <a:spLocks noGrp="1" noChangeArrowheads="1"/>
          </p:cNvSpPr>
          <p:nvPr>
            <p:ph type="body" idx="1"/>
          </p:nvPr>
        </p:nvSpPr>
        <p:spPr>
          <a:xfrm>
            <a:off x="228600" y="1295400"/>
            <a:ext cx="8763000" cy="5181600"/>
          </a:xfrm>
        </p:spPr>
        <p:txBody>
          <a:bodyPr/>
          <a:lstStyle/>
          <a:p>
            <a:pPr>
              <a:lnSpc>
                <a:spcPct val="80000"/>
              </a:lnSpc>
              <a:buFontTx/>
              <a:buNone/>
            </a:pPr>
            <a:r>
              <a:rPr lang="en-US" altLang="en-US" sz="1800" b="1"/>
              <a:t>II.  OBJ. #2 – Affects of the Depression </a:t>
            </a:r>
          </a:p>
          <a:p>
            <a:pPr>
              <a:lnSpc>
                <a:spcPct val="80000"/>
              </a:lnSpc>
              <a:buFontTx/>
              <a:buNone/>
            </a:pPr>
            <a:r>
              <a:rPr lang="en-US" altLang="en-US" sz="1800" b="1"/>
              <a:t>	A.  Jobless / Homeless</a:t>
            </a:r>
            <a:endParaRPr lang="en-US" altLang="en-US" sz="1800"/>
          </a:p>
          <a:p>
            <a:pPr>
              <a:lnSpc>
                <a:spcPct val="80000"/>
              </a:lnSpc>
              <a:buFontTx/>
              <a:buNone/>
            </a:pPr>
            <a:r>
              <a:rPr lang="en-US" altLang="en-US" sz="1800"/>
              <a:t>		1. 1930-1932 – Jobless goes from 4 to 12 million</a:t>
            </a:r>
          </a:p>
          <a:p>
            <a:pPr>
              <a:lnSpc>
                <a:spcPct val="80000"/>
              </a:lnSpc>
              <a:buFontTx/>
              <a:buNone/>
            </a:pPr>
            <a:r>
              <a:rPr lang="en-US" altLang="en-US" sz="1800"/>
              <a:t>		2. Houses are lost, people become homeless</a:t>
            </a:r>
          </a:p>
          <a:p>
            <a:pPr>
              <a:lnSpc>
                <a:spcPct val="80000"/>
              </a:lnSpc>
              <a:buFontTx/>
              <a:buNone/>
            </a:pPr>
            <a:r>
              <a:rPr lang="en-US" altLang="en-US" sz="1800"/>
              <a:t>		3. People are </a:t>
            </a:r>
            <a:r>
              <a:rPr lang="en-US" altLang="en-US" sz="1800" b="1"/>
              <a:t>Desperate!!!!</a:t>
            </a:r>
            <a:endParaRPr lang="en-US" altLang="en-US" sz="1800"/>
          </a:p>
          <a:p>
            <a:pPr>
              <a:lnSpc>
                <a:spcPct val="80000"/>
              </a:lnSpc>
              <a:buFontTx/>
              <a:buNone/>
            </a:pPr>
            <a:r>
              <a:rPr lang="en-US" altLang="en-US" sz="1800"/>
              <a:t>	B. </a:t>
            </a:r>
            <a:r>
              <a:rPr lang="en-US" altLang="en-US" sz="1800" b="1"/>
              <a:t>Hatred for President Hoover</a:t>
            </a:r>
          </a:p>
          <a:p>
            <a:pPr>
              <a:lnSpc>
                <a:spcPct val="80000"/>
              </a:lnSpc>
              <a:buFontTx/>
              <a:buNone/>
            </a:pPr>
            <a:r>
              <a:rPr lang="en-US" altLang="en-US" sz="1800" b="1"/>
              <a:t>		1.  Say’s it is NOT Government’s job to fix the Poor</a:t>
            </a:r>
          </a:p>
          <a:p>
            <a:pPr>
              <a:lnSpc>
                <a:spcPct val="80000"/>
              </a:lnSpc>
              <a:buFontTx/>
              <a:buNone/>
            </a:pPr>
            <a:r>
              <a:rPr lang="en-US" altLang="en-US" sz="1800" b="1"/>
              <a:t>			a.  Say Churches and other groups should help</a:t>
            </a:r>
          </a:p>
          <a:p>
            <a:pPr>
              <a:lnSpc>
                <a:spcPct val="80000"/>
              </a:lnSpc>
              <a:buFontTx/>
              <a:buNone/>
            </a:pPr>
            <a:r>
              <a:rPr lang="en-US" altLang="en-US" sz="1800" b="1"/>
              <a:t>			b.  PROBLEM:  People too poor to help churches so churches 		     can’t help as much!!!	</a:t>
            </a:r>
          </a:p>
          <a:p>
            <a:pPr>
              <a:lnSpc>
                <a:spcPct val="80000"/>
              </a:lnSpc>
              <a:buFontTx/>
              <a:buNone/>
            </a:pPr>
            <a:r>
              <a:rPr lang="en-US" altLang="en-US" sz="1800" b="1"/>
              <a:t>		2.  People name Poor Places after Hoover </a:t>
            </a:r>
          </a:p>
          <a:p>
            <a:pPr>
              <a:lnSpc>
                <a:spcPct val="80000"/>
              </a:lnSpc>
              <a:buFontTx/>
              <a:buNone/>
            </a:pPr>
            <a:r>
              <a:rPr lang="en-US" altLang="en-US" sz="1800" b="1"/>
              <a:t>			a.</a:t>
            </a:r>
            <a:r>
              <a:rPr lang="en-US" altLang="en-US" sz="1800"/>
              <a:t>*Hooverville- Shanty towns / Hoovermobile- cars pulled by mules</a:t>
            </a:r>
            <a:endParaRPr lang="en-US" altLang="en-US" sz="1800" b="1"/>
          </a:p>
          <a:p>
            <a:pPr>
              <a:lnSpc>
                <a:spcPct val="80000"/>
              </a:lnSpc>
              <a:buFontTx/>
              <a:buNone/>
            </a:pPr>
            <a:r>
              <a:rPr lang="en-US" altLang="en-US" sz="1800" b="1"/>
              <a:t>			b.  HOBOS</a:t>
            </a:r>
            <a:r>
              <a:rPr lang="en-US" altLang="en-US" sz="1800"/>
              <a:t>- look for jobs*Hooverblankets- newspapers used as 		    traveling the rails	blankets by homeless		</a:t>
            </a:r>
          </a:p>
        </p:txBody>
      </p:sp>
      <p:pic>
        <p:nvPicPr>
          <p:cNvPr id="7175" name="Picture 7">
            <a:extLst>
              <a:ext uri="{FF2B5EF4-FFF2-40B4-BE49-F238E27FC236}">
                <a16:creationId xmlns:a16="http://schemas.microsoft.com/office/drawing/2014/main" id="{509A3596-8C3D-6618-1653-EA079BA48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194945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7D7D829-AE41-2C0F-80F7-61F19461AF5B}"/>
              </a:ext>
            </a:extLst>
          </p:cNvPr>
          <p:cNvSpPr>
            <a:spLocks noGrp="1" noChangeArrowheads="1"/>
          </p:cNvSpPr>
          <p:nvPr>
            <p:ph type="title"/>
          </p:nvPr>
        </p:nvSpPr>
        <p:spPr/>
        <p:txBody>
          <a:bodyPr/>
          <a:lstStyle/>
          <a:p>
            <a:endParaRPr lang="en-US" altLang="en-US"/>
          </a:p>
        </p:txBody>
      </p:sp>
      <p:sp>
        <p:nvSpPr>
          <p:cNvPr id="25603" name="Rectangle 3">
            <a:extLst>
              <a:ext uri="{FF2B5EF4-FFF2-40B4-BE49-F238E27FC236}">
                <a16:creationId xmlns:a16="http://schemas.microsoft.com/office/drawing/2014/main" id="{8966294A-E1DB-F233-11FB-4084B2890091}"/>
              </a:ext>
            </a:extLst>
          </p:cNvPr>
          <p:cNvSpPr>
            <a:spLocks noGrp="1" noChangeArrowheads="1"/>
          </p:cNvSpPr>
          <p:nvPr>
            <p:ph type="body" idx="1"/>
          </p:nvPr>
        </p:nvSpPr>
        <p:spPr/>
        <p:txBody>
          <a:bodyPr/>
          <a:lstStyle/>
          <a:p>
            <a:endParaRPr lang="en-US" altLang="en-US"/>
          </a:p>
        </p:txBody>
      </p:sp>
      <p:pic>
        <p:nvPicPr>
          <p:cNvPr id="25605" name="Picture 5">
            <a:extLst>
              <a:ext uri="{FF2B5EF4-FFF2-40B4-BE49-F238E27FC236}">
                <a16:creationId xmlns:a16="http://schemas.microsoft.com/office/drawing/2014/main" id="{E9F718AC-AFEF-097C-50AC-AA48E76E9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7425" cy="3732213"/>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a:extLst>
              <a:ext uri="{FF2B5EF4-FFF2-40B4-BE49-F238E27FC236}">
                <a16:creationId xmlns:a16="http://schemas.microsoft.com/office/drawing/2014/main" id="{0142B888-B226-C255-D726-AC7F36701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a:hlinkClick r:id="rId4"/>
            <a:extLst>
              <a:ext uri="{FF2B5EF4-FFF2-40B4-BE49-F238E27FC236}">
                <a16:creationId xmlns:a16="http://schemas.microsoft.com/office/drawing/2014/main" id="{7010953C-408A-62B2-0DD3-4267FF7C3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3380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5611" name="Picture 11">
            <a:extLst>
              <a:ext uri="{FF2B5EF4-FFF2-40B4-BE49-F238E27FC236}">
                <a16:creationId xmlns:a16="http://schemas.microsoft.com/office/drawing/2014/main" id="{10DDB588-A894-B5FB-B189-BF887E8017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295400"/>
            <a:ext cx="4343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5613" name="Picture 13">
            <a:extLst>
              <a:ext uri="{FF2B5EF4-FFF2-40B4-BE49-F238E27FC236}">
                <a16:creationId xmlns:a16="http://schemas.microsoft.com/office/drawing/2014/main" id="{06AB35DF-82E4-C6EE-CB71-64F580E3A5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781425"/>
            <a:ext cx="6781800" cy="307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1947</Words>
  <Application>Microsoft Office PowerPoint</Application>
  <PresentationFormat>On-screen Show (4:3)</PresentationFormat>
  <Paragraphs>175</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Default Design</vt:lpstr>
      <vt:lpstr>Great Depression</vt:lpstr>
      <vt:lpstr>OBJ #1 -  Describe the CAUSES and SPARK of the Great Depression. How did Overproduction affect both farmers and industry?  What system collapsed and caused millions to lose their savings?   Explain how buying on Margin created the Spark.  How did people lose money because of the spark?</vt:lpstr>
      <vt:lpstr>1920’s Problems</vt:lpstr>
      <vt:lpstr>PowerPoint Presentation</vt:lpstr>
      <vt:lpstr>OBJ #1- Cause &amp; Sparks of Depression</vt:lpstr>
      <vt:lpstr>PowerPoint Presentation</vt:lpstr>
      <vt:lpstr>OBJ #1- Cause &amp; Sparks of Depression</vt:lpstr>
      <vt:lpstr>OBJ #2 -Describe how the Great Depression affected people.  Who was the president when it started, and what did he do to help?  Who tried to help the poor and what problems did they have?  How did people try to escape the Great Depression?</vt:lpstr>
      <vt:lpstr>PowerPoint Presentation</vt:lpstr>
      <vt:lpstr>PowerPoint Presentation</vt:lpstr>
      <vt:lpstr>OBJ #2- Affects of the Great Depression</vt:lpstr>
      <vt:lpstr>   OBJ #2- Affects of the Great Depression</vt:lpstr>
      <vt:lpstr>OBJ #3 - Describe the natural disaster that affected the U.S. during the Great Depression.  What was the disaster’s nick-name?  What caused the disaster?    Where did the people go to try and escape their troubles and how were they treated (nick-names for these people)?</vt:lpstr>
      <vt:lpstr>PowerPoint Presentation</vt:lpstr>
      <vt:lpstr>PowerPoint Presentation</vt:lpstr>
      <vt:lpstr>OBJ #4 - Describe Franklin Roosevelt’s approach to fixing the Great Depression.  What problem did Roosevelt fix first and how?  What was Roosevelt’s plan called?  Name the three major goals of his plan?   </vt:lpstr>
      <vt:lpstr>PowerPoint Presentation</vt:lpstr>
      <vt:lpstr>  OBJ #4-  Fixing the Depression “New Deal”</vt:lpstr>
      <vt:lpstr>OBJ #4-  Fixing the Depression “New Deal”</vt:lpstr>
      <vt:lpstr>PowerPoint Presentation</vt:lpstr>
      <vt:lpstr>PowerPoint Presentation</vt:lpstr>
      <vt:lpstr>PowerPoint Presentation</vt:lpstr>
      <vt:lpstr>OBJ #4-  Fixing the Depression “New Deal”</vt:lpstr>
      <vt:lpstr>OBJ #5 - Describe the reasons people opposed Roosevelt’s plan.  Give two (2) examples of people who opposed Roosevelt. Why?  What did the Supreme Court say about the early part of the New Deal?  How did Roosevelt try and change their minds?  What was the result?</vt:lpstr>
      <vt:lpstr>OBJ #5-  Opponents of the New Deal (Against)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gareth</dc:creator>
  <cp:lastModifiedBy>Nayan GRIFFITHS</cp:lastModifiedBy>
  <cp:revision>23</cp:revision>
  <dcterms:created xsi:type="dcterms:W3CDTF">2007-11-19T16:29:07Z</dcterms:created>
  <dcterms:modified xsi:type="dcterms:W3CDTF">2023-06-06T10:22:32Z</dcterms:modified>
</cp:coreProperties>
</file>